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0" r:id="rId2"/>
    <p:sldId id="301" r:id="rId3"/>
    <p:sldId id="256" r:id="rId4"/>
    <p:sldId id="265" r:id="rId5"/>
    <p:sldId id="263" r:id="rId6"/>
    <p:sldId id="292" r:id="rId7"/>
    <p:sldId id="293" r:id="rId8"/>
    <p:sldId id="261" r:id="rId9"/>
    <p:sldId id="257" r:id="rId10"/>
    <p:sldId id="262" r:id="rId11"/>
    <p:sldId id="266" r:id="rId12"/>
    <p:sldId id="264" r:id="rId13"/>
    <p:sldId id="290" r:id="rId14"/>
    <p:sldId id="294" r:id="rId15"/>
    <p:sldId id="295" r:id="rId16"/>
    <p:sldId id="288" r:id="rId17"/>
    <p:sldId id="289" r:id="rId18"/>
    <p:sldId id="298" r:id="rId19"/>
    <p:sldId id="299" r:id="rId20"/>
    <p:sldId id="283" r:id="rId21"/>
    <p:sldId id="285" r:id="rId22"/>
    <p:sldId id="287" r:id="rId23"/>
    <p:sldId id="267" r:id="rId24"/>
    <p:sldId id="271" r:id="rId25"/>
    <p:sldId id="273" r:id="rId26"/>
    <p:sldId id="282" r:id="rId27"/>
    <p:sldId id="259" r:id="rId28"/>
    <p:sldId id="268" r:id="rId29"/>
    <p:sldId id="269" r:id="rId30"/>
    <p:sldId id="270" r:id="rId31"/>
    <p:sldId id="281" r:id="rId32"/>
    <p:sldId id="274" r:id="rId33"/>
    <p:sldId id="275" r:id="rId34"/>
    <p:sldId id="277" r:id="rId35"/>
    <p:sldId id="279" r:id="rId36"/>
    <p:sldId id="280" r:id="rId3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46" d="100"/>
          <a:sy n="46" d="100"/>
        </p:scale>
        <p:origin x="-1214" y="-77"/>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B3F9A6-4E40-4127-B533-C1A6615B1603}" type="datetimeFigureOut">
              <a:rPr lang="ru-RU" smtClean="0"/>
              <a:pPr/>
              <a:t>29.10.2015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390255-F7F5-42FE-96D9-052EC3D269A6}"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29.10.2015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29.10.2015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29.10.2015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81000"/>
            <a:ext cx="8229600" cy="1371600"/>
          </a:xfrm>
        </p:spPr>
        <p:txBody>
          <a:bodyPr/>
          <a:lstStyle/>
          <a:p>
            <a:r>
              <a:rPr lang="ru-RU" smtClean="0"/>
              <a:t>Образец заголовка</a:t>
            </a:r>
            <a:endParaRPr lang="ru-RU"/>
          </a:p>
        </p:txBody>
      </p:sp>
      <p:sp>
        <p:nvSpPr>
          <p:cNvPr id="3" name="Клип 2"/>
          <p:cNvSpPr>
            <a:spLocks noGrp="1"/>
          </p:cNvSpPr>
          <p:nvPr>
            <p:ph type="clipArt" sz="half" idx="1"/>
          </p:nvPr>
        </p:nvSpPr>
        <p:spPr>
          <a:xfrm>
            <a:off x="457200" y="1981200"/>
            <a:ext cx="4038600" cy="4114800"/>
          </a:xfrm>
        </p:spPr>
        <p:txBody>
          <a:bodyPr/>
          <a:lstStyle/>
          <a:p>
            <a:pPr lvl="0"/>
            <a:endParaRPr lang="ru-RU" noProof="0" smtClean="0"/>
          </a:p>
        </p:txBody>
      </p:sp>
      <p:sp>
        <p:nvSpPr>
          <p:cNvPr id="4" name="Текст 3"/>
          <p:cNvSpPr>
            <a:spLocks noGrp="1"/>
          </p:cNvSpPr>
          <p:nvPr>
            <p:ph type="body" sz="half" idx="2"/>
          </p:nvPr>
        </p:nvSpPr>
        <p:spPr>
          <a:xfrm>
            <a:off x="4648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a:defRPr/>
            </a:lvl1pPr>
          </a:lstStyle>
          <a:p>
            <a:pPr>
              <a:defRPr/>
            </a:pPr>
            <a:endParaRPr lang="ru-RU"/>
          </a:p>
        </p:txBody>
      </p:sp>
      <p:sp>
        <p:nvSpPr>
          <p:cNvPr id="6" name="Rectangle 5"/>
          <p:cNvSpPr>
            <a:spLocks noGrp="1" noChangeArrowheads="1"/>
          </p:cNvSpPr>
          <p:nvPr>
            <p:ph type="ftr" sz="quarter" idx="11"/>
          </p:nvPr>
        </p:nvSpPr>
        <p:spPr/>
        <p:txBody>
          <a:bodyPr/>
          <a:lstStyle>
            <a:lvl1pPr>
              <a:defRPr/>
            </a:lvl1pPr>
          </a:lstStyle>
          <a:p>
            <a:pPr>
              <a:defRPr/>
            </a:pPr>
            <a:endParaRPr lang="ru-RU"/>
          </a:p>
        </p:txBody>
      </p:sp>
      <p:sp>
        <p:nvSpPr>
          <p:cNvPr id="7" name="Rectangle 6"/>
          <p:cNvSpPr>
            <a:spLocks noGrp="1" noChangeArrowheads="1"/>
          </p:cNvSpPr>
          <p:nvPr>
            <p:ph type="sldNum" sz="quarter" idx="12"/>
          </p:nvPr>
        </p:nvSpPr>
        <p:spPr/>
        <p:txBody>
          <a:bodyPr/>
          <a:lstStyle>
            <a:lvl1pPr>
              <a:defRPr/>
            </a:lvl1pPr>
          </a:lstStyle>
          <a:p>
            <a:pPr>
              <a:defRPr/>
            </a:pPr>
            <a:fld id="{10C886B5-5B75-4972-87FD-D853699D9BD3}" type="slidenum">
              <a:rPr lang="ru-RU"/>
              <a:pPr>
                <a:defRPr/>
              </a:pPr>
              <a:t>‹#›</a:t>
            </a:fld>
            <a:endParaRPr lang="ru-RU"/>
          </a:p>
        </p:txBody>
      </p:sp>
    </p:spTree>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704850"/>
            <a:ext cx="82296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935163"/>
            <a:ext cx="4038600" cy="2117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935163"/>
            <a:ext cx="4038600" cy="2117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57200" y="4205288"/>
            <a:ext cx="4038600" cy="21193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648200" y="4205288"/>
            <a:ext cx="4038600" cy="21193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9"/>
          <p:cNvSpPr>
            <a:spLocks noGrp="1"/>
          </p:cNvSpPr>
          <p:nvPr>
            <p:ph type="dt" sz="half" idx="10"/>
          </p:nvPr>
        </p:nvSpPr>
        <p:spPr/>
        <p:txBody>
          <a:bodyPr/>
          <a:lstStyle>
            <a:lvl1pPr>
              <a:defRPr/>
            </a:lvl1pPr>
          </a:lstStyle>
          <a:p>
            <a:pPr>
              <a:defRPr/>
            </a:pPr>
            <a:fld id="{11BD5120-FF74-4E3E-899C-56663F93AB22}" type="datetimeFigureOut">
              <a:rPr lang="ru-RU"/>
              <a:pPr>
                <a:defRPr/>
              </a:pPr>
              <a:t>29.10.2015</a:t>
            </a:fld>
            <a:endParaRPr lang="ru-RU"/>
          </a:p>
        </p:txBody>
      </p:sp>
      <p:sp>
        <p:nvSpPr>
          <p:cNvPr id="8" name="Нижний колонтитул 21"/>
          <p:cNvSpPr>
            <a:spLocks noGrp="1"/>
          </p:cNvSpPr>
          <p:nvPr>
            <p:ph type="ftr" sz="quarter" idx="11"/>
          </p:nvPr>
        </p:nvSpPr>
        <p:spPr/>
        <p:txBody>
          <a:bodyPr/>
          <a:lstStyle>
            <a:lvl1pPr>
              <a:defRPr/>
            </a:lvl1pPr>
          </a:lstStyle>
          <a:p>
            <a:pPr>
              <a:defRPr/>
            </a:pPr>
            <a:endParaRPr lang="ru-RU"/>
          </a:p>
        </p:txBody>
      </p:sp>
      <p:sp>
        <p:nvSpPr>
          <p:cNvPr id="9" name="Номер слайда 17"/>
          <p:cNvSpPr>
            <a:spLocks noGrp="1"/>
          </p:cNvSpPr>
          <p:nvPr>
            <p:ph type="sldNum" sz="quarter" idx="12"/>
          </p:nvPr>
        </p:nvSpPr>
        <p:spPr/>
        <p:txBody>
          <a:bodyPr/>
          <a:lstStyle>
            <a:lvl1pPr>
              <a:defRPr/>
            </a:lvl1pPr>
          </a:lstStyle>
          <a:p>
            <a:pPr>
              <a:defRPr/>
            </a:pPr>
            <a:fld id="{66D4C25A-B037-49A2-8FDB-3004DBDAFAAE}" type="slidenum">
              <a:rPr lang="ru-RU"/>
              <a:pPr>
                <a:defRPr/>
              </a:pPr>
              <a:t>‹#›</a:t>
            </a:fld>
            <a:endParaRPr lang="ru-RU"/>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29.10.2015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29.10.2015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29.10.2015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29.10.2015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29.10.2015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29.10.2015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29.10.2015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29.10.2015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29.10.2015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izh.ru/i/info/16074.html"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jpeg"/><Relationship Id="rId7"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 Id="rId9"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izh.ru/i/info/16074.html" TargetMode="Externa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hyperlink" Target="http://www.izh.ru/i/info/14256.html"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izh.ru/i/info/14255.html"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izh.ru/i/info/14253.html"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mzur.ru/"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1084;&#1080;&#1085;&#1089;&#1086;&#1094;&#1087;&#1086;&#1083;&#1080;&#1090;&#1080;&#1082;&#1080;18.&#1088;&#1092;/"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mkysrcdn.webnode.com/"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respdetdom@yandex.ru"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hyperlink" Target="http://&#1073;&#1077;&#1088;&#1077;&#1075;18.&#1088;&#1092;/" TargetMode="External"/><Relationship Id="rId2" Type="http://schemas.openxmlformats.org/officeDocument/2006/relationships/hyperlink" Target="mailto:bereg.psy@mail.ru" TargetMode="Externa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5.jpeg"/><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60.jpeg"/><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izh.ru/i/map-view"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izh.ru/i/map-view"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izh.ru/i/map-view"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izh.ru/i/info/16074.html"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428604"/>
            <a:ext cx="7772400" cy="1000132"/>
          </a:xfrm>
        </p:spPr>
        <p:txBody>
          <a:bodyPr>
            <a:normAutofit/>
          </a:bodyPr>
          <a:lstStyle/>
          <a:p>
            <a:r>
              <a:rPr lang="ru-RU" sz="1600" b="1" dirty="0" smtClean="0">
                <a:latin typeface="Times New Roman" pitchFamily="18" charset="0"/>
                <a:cs typeface="Times New Roman" pitchFamily="18" charset="0"/>
              </a:rPr>
              <a:t>Отчет </a:t>
            </a:r>
            <a:r>
              <a:rPr lang="ru-RU" sz="1600" b="1" dirty="0" smtClean="0">
                <a:latin typeface="Times New Roman" pitchFamily="18" charset="0"/>
                <a:cs typeface="Times New Roman" pitchFamily="18" charset="0"/>
              </a:rPr>
              <a:t>муниципального </a:t>
            </a:r>
            <a:r>
              <a:rPr lang="ru-RU" sz="1600" b="1" dirty="0" smtClean="0">
                <a:latin typeface="Times New Roman" pitchFamily="18" charset="0"/>
                <a:cs typeface="Times New Roman" pitchFamily="18" charset="0"/>
              </a:rPr>
              <a:t>образования «Город Ижевск» </a:t>
            </a:r>
            <a:br>
              <a:rPr lang="ru-RU" sz="1600" b="1" dirty="0" smtClean="0">
                <a:latin typeface="Times New Roman" pitchFamily="18" charset="0"/>
                <a:cs typeface="Times New Roman" pitchFamily="18" charset="0"/>
              </a:rPr>
            </a:br>
            <a:r>
              <a:rPr lang="ru-RU" sz="1600" b="1" dirty="0" smtClean="0">
                <a:latin typeface="Times New Roman" pitchFamily="18" charset="0"/>
                <a:cs typeface="Times New Roman" pitchFamily="18" charset="0"/>
              </a:rPr>
              <a:t>по исполнению конкурсного задания № 1</a:t>
            </a:r>
            <a:endParaRPr lang="ru-RU" sz="1600" b="1" dirty="0">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1371600" y="1785926"/>
            <a:ext cx="6400800" cy="3852874"/>
          </a:xfrm>
        </p:spPr>
        <p:txBody>
          <a:bodyPr>
            <a:normAutofit/>
          </a:bodyPr>
          <a:lstStyle/>
          <a:p>
            <a:r>
              <a:rPr lang="ru-RU" sz="1600" b="1" dirty="0" smtClean="0">
                <a:solidFill>
                  <a:schemeClr val="tx1"/>
                </a:solidFill>
                <a:latin typeface="Times New Roman" pitchFamily="18" charset="0"/>
                <a:cs typeface="Times New Roman" pitchFamily="18" charset="0"/>
              </a:rPr>
              <a:t>Создание городской схемы расположения (детской карты) учреждений различной организационно-правовой формы, оказывающих детям образовательные (в том числе услуги дополнительного образования), психолого-педагогические, медицинские, реабилитационные, спортивно-оздоровительные, юридические и иные  услуги</a:t>
            </a:r>
            <a:endParaRPr lang="ru-RU" sz="1600" b="1" dirty="0">
              <a:solidFill>
                <a:schemeClr val="tx1"/>
              </a:solidFill>
              <a:latin typeface="Times New Roman" pitchFamily="18" charset="0"/>
              <a:cs typeface="Times New Roman" pitchFamily="18" charset="0"/>
            </a:endParaRPr>
          </a:p>
        </p:txBody>
      </p:sp>
      <p:pic>
        <p:nvPicPr>
          <p:cNvPr id="4"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2"/>
          <a:srcRect/>
          <a:stretch>
            <a:fillRect/>
          </a:stretch>
        </p:blipFill>
        <p:spPr bwMode="auto">
          <a:xfrm>
            <a:off x="357158" y="357166"/>
            <a:ext cx="1143000" cy="1428750"/>
          </a:xfrm>
          <a:prstGeom prst="rect">
            <a:avLst/>
          </a:prstGeom>
          <a:noFill/>
        </p:spPr>
      </p:pic>
      <p:pic>
        <p:nvPicPr>
          <p:cNvPr id="5" name="Picture 2" descr="C:\Users\Наталья\Desktop\logo_deti_big.png"/>
          <p:cNvPicPr>
            <a:picLocks noChangeAspect="1" noChangeArrowheads="1"/>
          </p:cNvPicPr>
          <p:nvPr/>
        </p:nvPicPr>
        <p:blipFill>
          <a:blip r:embed="rId3" cstate="print"/>
          <a:srcRect/>
          <a:stretch>
            <a:fillRect/>
          </a:stretch>
        </p:blipFill>
        <p:spPr bwMode="auto">
          <a:xfrm>
            <a:off x="2357422" y="3571876"/>
            <a:ext cx="4572000" cy="2400637"/>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200" b="1" dirty="0" smtClean="0">
                <a:latin typeface="Times New Roman" pitchFamily="18" charset="0"/>
                <a:cs typeface="Times New Roman" pitchFamily="18" charset="0"/>
              </a:rPr>
              <a:t>Муниципальное образование «Город Ижевск»</a:t>
            </a:r>
            <a:endParaRPr lang="ru-RU" sz="1200" dirty="0"/>
          </a:p>
        </p:txBody>
      </p:sp>
      <p:sp>
        <p:nvSpPr>
          <p:cNvPr id="3" name="Содержимое 2"/>
          <p:cNvSpPr>
            <a:spLocks noGrp="1"/>
          </p:cNvSpPr>
          <p:nvPr>
            <p:ph idx="1"/>
          </p:nvPr>
        </p:nvSpPr>
        <p:spPr>
          <a:xfrm>
            <a:off x="457200" y="1500174"/>
            <a:ext cx="8472518" cy="5214974"/>
          </a:xfrm>
        </p:spPr>
        <p:txBody>
          <a:bodyPr>
            <a:normAutofit/>
          </a:bodyPr>
          <a:lstStyle/>
          <a:p>
            <a:pPr algn="ctr">
              <a:buNone/>
            </a:pPr>
            <a:r>
              <a:rPr lang="ru-RU" sz="1200" b="1" dirty="0" smtClean="0">
                <a:latin typeface="Times New Roman" pitchFamily="18" charset="0"/>
                <a:cs typeface="Times New Roman" pitchFamily="18" charset="0"/>
              </a:rPr>
              <a:t>Дошкольные образовательные учреждения города Ижевска:</a:t>
            </a:r>
          </a:p>
          <a:p>
            <a:pPr>
              <a:buNone/>
            </a:pPr>
            <a:r>
              <a:rPr lang="ru-RU" sz="1200" dirty="0" smtClean="0">
                <a:latin typeface="Times New Roman" pitchFamily="18" charset="0"/>
                <a:cs typeface="Times New Roman" pitchFamily="18" charset="0"/>
              </a:rPr>
              <a:t>- 7 ДОУ – участники российского эксперимента по внедрению ФГОС дошкольного образования на основе дидактической системы Л. Г. </a:t>
            </a:r>
            <a:r>
              <a:rPr lang="ru-RU" sz="1200" dirty="0" err="1" smtClean="0">
                <a:latin typeface="Times New Roman" pitchFamily="18" charset="0"/>
                <a:cs typeface="Times New Roman" pitchFamily="18" charset="0"/>
              </a:rPr>
              <a:t>Петерсон</a:t>
            </a:r>
            <a:r>
              <a:rPr lang="ru-RU" sz="1200" dirty="0" smtClean="0">
                <a:latin typeface="Times New Roman" pitchFamily="18" charset="0"/>
                <a:cs typeface="Times New Roman" pitchFamily="18" charset="0"/>
              </a:rPr>
              <a:t> («Школа 2000»).</a:t>
            </a:r>
          </a:p>
          <a:p>
            <a:pPr>
              <a:buNone/>
            </a:pPr>
            <a:r>
              <a:rPr lang="ru-RU" sz="1200" dirty="0" smtClean="0">
                <a:latin typeface="Times New Roman" pitchFamily="18" charset="0"/>
                <a:cs typeface="Times New Roman" pitchFamily="18" charset="0"/>
              </a:rPr>
              <a:t>- 7 ДОУ являются региональными инновационными (экспериментальными) площадками по апробации мультимедийных систем и введению ФГОС дошкольного образования.</a:t>
            </a:r>
          </a:p>
          <a:p>
            <a:pPr>
              <a:buNone/>
            </a:pPr>
            <a:r>
              <a:rPr lang="ru-RU" sz="1200" dirty="0" smtClean="0">
                <a:latin typeface="Times New Roman" pitchFamily="18" charset="0"/>
                <a:cs typeface="Times New Roman" pitchFamily="18" charset="0"/>
              </a:rPr>
              <a:t>- 42 ДОУ - городские базовые площадки по внедрению ФГОС дошкольного образования.</a:t>
            </a:r>
          </a:p>
          <a:p>
            <a:pPr>
              <a:buNone/>
            </a:pPr>
            <a:r>
              <a:rPr lang="ru-RU" sz="1200" dirty="0" smtClean="0">
                <a:latin typeface="Times New Roman" pitchFamily="18" charset="0"/>
                <a:cs typeface="Times New Roman" pitchFamily="18" charset="0"/>
              </a:rPr>
              <a:t>- 4 ДОУ городские инновационные (экспериментальные) площадки по работе с детьми повышенной познавательной активностью в условиях введения ФГОС ДО, организации работы с семьей.</a:t>
            </a:r>
          </a:p>
          <a:p>
            <a:pPr>
              <a:buNone/>
            </a:pPr>
            <a:r>
              <a:rPr lang="ru-RU" sz="1200" dirty="0" smtClean="0">
                <a:latin typeface="Times New Roman" pitchFamily="18" charset="0"/>
                <a:cs typeface="Times New Roman" pitchFamily="18" charset="0"/>
              </a:rPr>
              <a:t>- В 42 ДОУ – ведется углубленная работа по краеведению и этнокультурному воспитанию детей.</a:t>
            </a:r>
          </a:p>
          <a:p>
            <a:pPr>
              <a:buNone/>
            </a:pPr>
            <a:r>
              <a:rPr lang="ru-RU" sz="1200" dirty="0" smtClean="0">
                <a:latin typeface="Times New Roman" pitchFamily="18" charset="0"/>
                <a:cs typeface="Times New Roman" pitchFamily="18" charset="0"/>
              </a:rPr>
              <a:t>- В 11 ДОУ функционируют группы:</a:t>
            </a:r>
          </a:p>
          <a:p>
            <a:pPr>
              <a:buNone/>
            </a:pPr>
            <a:r>
              <a:rPr lang="ru-RU" sz="1200" dirty="0" smtClean="0">
                <a:latin typeface="Times New Roman" pitchFamily="18" charset="0"/>
                <a:cs typeface="Times New Roman" pitchFamily="18" charset="0"/>
              </a:rPr>
              <a:t>        1. «Юный инспектор Дорожного движения»,</a:t>
            </a:r>
          </a:p>
          <a:p>
            <a:pPr>
              <a:buNone/>
            </a:pPr>
            <a:r>
              <a:rPr lang="ru-RU" sz="1200" dirty="0" smtClean="0">
                <a:latin typeface="Times New Roman" pitchFamily="18" charset="0"/>
                <a:cs typeface="Times New Roman" pitchFamily="18" charset="0"/>
              </a:rPr>
              <a:t>        2. </a:t>
            </a:r>
            <a:r>
              <a:rPr lang="ru-RU" sz="1200" dirty="0" err="1" smtClean="0">
                <a:latin typeface="Times New Roman" pitchFamily="18" charset="0"/>
                <a:cs typeface="Times New Roman" pitchFamily="18" charset="0"/>
              </a:rPr>
              <a:t>прокадетские</a:t>
            </a:r>
            <a:r>
              <a:rPr lang="ru-RU" sz="1200" dirty="0" smtClean="0">
                <a:latin typeface="Times New Roman" pitchFamily="18" charset="0"/>
                <a:cs typeface="Times New Roman" pitchFamily="18" charset="0"/>
              </a:rPr>
              <a:t> пограничного профиля,</a:t>
            </a:r>
          </a:p>
          <a:p>
            <a:pPr>
              <a:buNone/>
            </a:pPr>
            <a:r>
              <a:rPr lang="ru-RU" sz="1200" dirty="0" smtClean="0">
                <a:latin typeface="Times New Roman" pitchFamily="18" charset="0"/>
                <a:cs typeface="Times New Roman" pitchFamily="18" charset="0"/>
              </a:rPr>
              <a:t>        3.   группы МЧС.</a:t>
            </a:r>
          </a:p>
          <a:p>
            <a:pPr>
              <a:buNone/>
            </a:pPr>
            <a:r>
              <a:rPr lang="ru-RU" sz="1200" dirty="0" smtClean="0">
                <a:latin typeface="Times New Roman" pitchFamily="18" charset="0"/>
                <a:cs typeface="Times New Roman" pitchFamily="18" charset="0"/>
              </a:rPr>
              <a:t>- На базе 10 ДОУ созданы базовые методические центры по разделу «Безопасность».</a:t>
            </a:r>
          </a:p>
          <a:p>
            <a:pPr>
              <a:buNone/>
            </a:pPr>
            <a:endParaRPr lang="ru-RU" sz="1400" dirty="0" smtClean="0">
              <a:latin typeface="Times New Roman" pitchFamily="18" charset="0"/>
              <a:cs typeface="Times New Roman" pitchFamily="18" charset="0"/>
            </a:endParaRPr>
          </a:p>
          <a:p>
            <a:pPr>
              <a:buNone/>
            </a:pPr>
            <a:endParaRPr lang="ru-RU" sz="1400" dirty="0"/>
          </a:p>
        </p:txBody>
      </p:sp>
      <p:pic>
        <p:nvPicPr>
          <p:cNvPr id="4"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2"/>
          <a:srcRect/>
          <a:stretch>
            <a:fillRect/>
          </a:stretch>
        </p:blipFill>
        <p:spPr bwMode="auto">
          <a:xfrm>
            <a:off x="642910" y="428604"/>
            <a:ext cx="928662" cy="1160828"/>
          </a:xfrm>
          <a:prstGeom prst="rect">
            <a:avLst/>
          </a:prstGeom>
          <a:noFill/>
        </p:spPr>
      </p:pic>
      <p:pic>
        <p:nvPicPr>
          <p:cNvPr id="5" name="Рисунок 4" descr="http://www.izh.ru/res_ru/0_mediagal_36363_1.jpg"/>
          <p:cNvPicPr/>
          <p:nvPr/>
        </p:nvPicPr>
        <p:blipFill>
          <a:blip r:embed="rId3"/>
          <a:srcRect/>
          <a:stretch>
            <a:fillRect/>
          </a:stretch>
        </p:blipFill>
        <p:spPr bwMode="auto">
          <a:xfrm>
            <a:off x="3357554" y="4572008"/>
            <a:ext cx="3071834" cy="2143140"/>
          </a:xfrm>
          <a:prstGeom prst="rect">
            <a:avLst/>
          </a:prstGeom>
          <a:noFill/>
          <a:ln w="9525">
            <a:noFill/>
            <a:miter lim="800000"/>
            <a:headEnd/>
            <a:tailEnd/>
          </a:ln>
        </p:spPr>
      </p:pic>
      <p:pic>
        <p:nvPicPr>
          <p:cNvPr id="6" name="Рисунок 5" descr="http://www.izh.ru/res_ru/0_mediagal_36358_1.jpg"/>
          <p:cNvPicPr/>
          <p:nvPr/>
        </p:nvPicPr>
        <p:blipFill>
          <a:blip r:embed="rId4"/>
          <a:srcRect/>
          <a:stretch>
            <a:fillRect/>
          </a:stretch>
        </p:blipFill>
        <p:spPr bwMode="auto">
          <a:xfrm>
            <a:off x="285720" y="4572008"/>
            <a:ext cx="2976929" cy="2171700"/>
          </a:xfrm>
          <a:prstGeom prst="rect">
            <a:avLst/>
          </a:prstGeom>
          <a:noFill/>
          <a:ln w="9525">
            <a:noFill/>
            <a:miter lim="800000"/>
            <a:headEnd/>
            <a:tailEnd/>
          </a:ln>
        </p:spPr>
      </p:pic>
      <p:pic>
        <p:nvPicPr>
          <p:cNvPr id="7" name="Рисунок 6" descr="http://www.izh.ru/res_ru/0_mediagal_36357_1.jpg"/>
          <p:cNvPicPr/>
          <p:nvPr/>
        </p:nvPicPr>
        <p:blipFill>
          <a:blip r:embed="rId5"/>
          <a:srcRect/>
          <a:stretch>
            <a:fillRect/>
          </a:stretch>
        </p:blipFill>
        <p:spPr bwMode="auto">
          <a:xfrm>
            <a:off x="6500826" y="4572008"/>
            <a:ext cx="2357454" cy="21431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200" b="1" dirty="0" smtClean="0">
                <a:latin typeface="Times New Roman" pitchFamily="18" charset="0"/>
                <a:cs typeface="Times New Roman" pitchFamily="18" charset="0"/>
              </a:rPr>
              <a:t>Муниципальное образование «Город Ижевск»</a:t>
            </a:r>
            <a:endParaRPr lang="ru-RU" sz="1200" dirty="0"/>
          </a:p>
        </p:txBody>
      </p:sp>
      <p:sp>
        <p:nvSpPr>
          <p:cNvPr id="3" name="Содержимое 2"/>
          <p:cNvSpPr>
            <a:spLocks noGrp="1"/>
          </p:cNvSpPr>
          <p:nvPr>
            <p:ph idx="1"/>
          </p:nvPr>
        </p:nvSpPr>
        <p:spPr>
          <a:xfrm>
            <a:off x="457200" y="1500174"/>
            <a:ext cx="8472518" cy="5214974"/>
          </a:xfrm>
        </p:spPr>
        <p:txBody>
          <a:bodyPr>
            <a:normAutofit/>
          </a:bodyPr>
          <a:lstStyle/>
          <a:p>
            <a:pPr>
              <a:buNone/>
            </a:pPr>
            <a:r>
              <a:rPr lang="ru-RU" sz="1200" dirty="0" smtClean="0">
                <a:latin typeface="Times New Roman" pitchFamily="18" charset="0"/>
                <a:cs typeface="Times New Roman" pitchFamily="18" charset="0"/>
              </a:rPr>
              <a:t>                     В городе действуют 98 общеобразовательных учреждений. Система учреждений повышенного уровня обучения включает в себя 12 лицеев и 4 гимназии. Успешно функционируют и развиваются 12 средних общеобразовательных школ с углубленным изучением отдельных предметов.</a:t>
            </a:r>
          </a:p>
          <a:p>
            <a:pPr>
              <a:buNone/>
            </a:pPr>
            <a:r>
              <a:rPr lang="ru-RU" sz="1200" dirty="0" smtClean="0">
                <a:latin typeface="Times New Roman" pitchFamily="18" charset="0"/>
                <a:cs typeface="Times New Roman" pitchFamily="18" charset="0"/>
              </a:rPr>
              <a:t>                    На сайте муниципального образования «Город Ижевск» в разделе «Жителям», «Образование» (</a:t>
            </a:r>
            <a:r>
              <a:rPr lang="ru-RU" sz="1200" u="sng" dirty="0" smtClean="0">
                <a:latin typeface="Times New Roman" pitchFamily="18" charset="0"/>
                <a:cs typeface="Times New Roman" pitchFamily="18" charset="0"/>
                <a:hlinkClick r:id="rId2"/>
              </a:rPr>
              <a:t>http://www.izh.ru/i/info/16074.html</a:t>
            </a:r>
            <a:r>
              <a:rPr lang="ru-RU" sz="1200" dirty="0" smtClean="0">
                <a:latin typeface="Times New Roman" pitchFamily="18" charset="0"/>
                <a:cs typeface="Times New Roman" pitchFamily="18" charset="0"/>
              </a:rPr>
              <a:t>) размещена информация о образовательных учреждениях.</a:t>
            </a:r>
          </a:p>
          <a:p>
            <a:pPr>
              <a:buNone/>
            </a:pPr>
            <a:endParaRPr lang="ru-RU" sz="12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a:p>
        </p:txBody>
      </p:sp>
      <p:pic>
        <p:nvPicPr>
          <p:cNvPr id="4"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3"/>
          <a:srcRect/>
          <a:stretch>
            <a:fillRect/>
          </a:stretch>
        </p:blipFill>
        <p:spPr bwMode="auto">
          <a:xfrm>
            <a:off x="642910" y="428604"/>
            <a:ext cx="928662" cy="1160828"/>
          </a:xfrm>
          <a:prstGeom prst="rect">
            <a:avLst/>
          </a:prstGeom>
          <a:noFill/>
        </p:spPr>
      </p:pic>
      <p:pic>
        <p:nvPicPr>
          <p:cNvPr id="8" name="Рисунок 7"/>
          <p:cNvPicPr/>
          <p:nvPr/>
        </p:nvPicPr>
        <p:blipFill>
          <a:blip r:embed="rId4"/>
          <a:srcRect/>
          <a:stretch>
            <a:fillRect/>
          </a:stretch>
        </p:blipFill>
        <p:spPr bwMode="auto">
          <a:xfrm>
            <a:off x="1071538" y="2571744"/>
            <a:ext cx="7500990" cy="42862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627785" y="120220"/>
            <a:ext cx="6516215" cy="712641"/>
          </a:xfrm>
          <a:prstGeom prst="rect">
            <a:avLst/>
          </a:prstGeom>
          <a:solidFill>
            <a:srgbClr val="62D8F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 name="Picture 11" descr="http://rusdiplom-izhevsk.ru/images/flag/1000px-coat_of_arms_of_izhevsk_udmurtia_svg.pn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323528" y="94332"/>
            <a:ext cx="676275" cy="814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Объект 7"/>
          <p:cNvSpPr>
            <a:spLocks noGrp="1"/>
          </p:cNvSpPr>
          <p:nvPr>
            <p:ph idx="1"/>
          </p:nvPr>
        </p:nvSpPr>
        <p:spPr>
          <a:xfrm rot="16200000">
            <a:off x="-2268759" y="3068960"/>
            <a:ext cx="5328592" cy="576064"/>
          </a:xfrm>
        </p:spPr>
        <p:txBody>
          <a:bodyPr>
            <a:normAutofit/>
          </a:bodyPr>
          <a:lstStyle/>
          <a:p>
            <a:pPr marL="0" indent="0" algn="ctr">
              <a:buNone/>
            </a:pPr>
            <a:r>
              <a:rPr lang="ru-RU" sz="2800" b="1" dirty="0" smtClean="0">
                <a:solidFill>
                  <a:schemeClr val="bg1"/>
                </a:solidFill>
                <a:latin typeface="+mj-lt"/>
                <a:ea typeface="+mj-ea"/>
                <a:cs typeface="+mj-cs"/>
              </a:rPr>
              <a:t>Образовательные тренды</a:t>
            </a:r>
            <a:endParaRPr lang="ru-RU" sz="2800" b="1" dirty="0">
              <a:solidFill>
                <a:schemeClr val="bg1"/>
              </a:solidFill>
              <a:latin typeface="+mj-lt"/>
              <a:ea typeface="+mj-ea"/>
              <a:cs typeface="+mj-cs"/>
            </a:endParaRPr>
          </a:p>
        </p:txBody>
      </p:sp>
      <p:sp>
        <p:nvSpPr>
          <p:cNvPr id="10" name="TextBox 9"/>
          <p:cNvSpPr txBox="1"/>
          <p:nvPr/>
        </p:nvSpPr>
        <p:spPr>
          <a:xfrm>
            <a:off x="2769863" y="290132"/>
            <a:ext cx="5834585" cy="425758"/>
          </a:xfrm>
          <a:prstGeom prst="rect">
            <a:avLst/>
          </a:prstGeom>
          <a:noFill/>
        </p:spPr>
        <p:txBody>
          <a:bodyPr wrap="square" rtlCol="0">
            <a:spAutoFit/>
          </a:bodyPr>
          <a:lstStyle/>
          <a:p>
            <a:pPr>
              <a:lnSpc>
                <a:spcPts val="2600"/>
              </a:lnSpc>
            </a:pPr>
            <a:r>
              <a:rPr lang="ru-RU" sz="2800" b="1" dirty="0"/>
              <a:t>Вариативность обучения</a:t>
            </a:r>
          </a:p>
        </p:txBody>
      </p:sp>
      <p:grpSp>
        <p:nvGrpSpPr>
          <p:cNvPr id="8" name="Группа 55"/>
          <p:cNvGrpSpPr/>
          <p:nvPr/>
        </p:nvGrpSpPr>
        <p:grpSpPr>
          <a:xfrm rot="5400000">
            <a:off x="1701405" y="263924"/>
            <a:ext cx="1008032" cy="720626"/>
            <a:chOff x="2405606" y="836712"/>
            <a:chExt cx="1008032" cy="720626"/>
          </a:xfrm>
        </p:grpSpPr>
        <p:sp>
          <p:nvSpPr>
            <p:cNvPr id="57" name="Прямоугольник 56"/>
            <p:cNvSpPr/>
            <p:nvPr/>
          </p:nvSpPr>
          <p:spPr>
            <a:xfrm>
              <a:off x="2405606" y="836712"/>
              <a:ext cx="720000" cy="720626"/>
            </a:xfrm>
            <a:prstGeom prst="rect">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Трапеция 57"/>
            <p:cNvSpPr/>
            <p:nvPr/>
          </p:nvSpPr>
          <p:spPr>
            <a:xfrm rot="5400000">
              <a:off x="2909309" y="1053009"/>
              <a:ext cx="720626" cy="288032"/>
            </a:xfrm>
            <a:prstGeom prst="trapezoid">
              <a:avLst>
                <a:gd name="adj" fmla="val 58258"/>
              </a:avLst>
            </a:prstGeom>
            <a:solidFill>
              <a:srgbClr val="62D8FE"/>
            </a:solidFill>
            <a:ln>
              <a:noFill/>
            </a:ln>
            <a:effectLst>
              <a:outerShdw blurRad="127000" dist="50800" dir="114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2" name="Группа 52"/>
          <p:cNvGrpSpPr/>
          <p:nvPr/>
        </p:nvGrpSpPr>
        <p:grpSpPr>
          <a:xfrm>
            <a:off x="1123237" y="121345"/>
            <a:ext cx="1084589" cy="720626"/>
            <a:chOff x="2405606" y="836712"/>
            <a:chExt cx="1084589" cy="720626"/>
          </a:xfrm>
        </p:grpSpPr>
        <p:sp>
          <p:nvSpPr>
            <p:cNvPr id="55" name="Прямоугольник 54"/>
            <p:cNvSpPr/>
            <p:nvPr/>
          </p:nvSpPr>
          <p:spPr>
            <a:xfrm>
              <a:off x="2405606" y="836712"/>
              <a:ext cx="720000" cy="720626"/>
            </a:xfrm>
            <a:prstGeom prst="rect">
              <a:avLst/>
            </a:prstGeom>
            <a:solidFill>
              <a:srgbClr val="80DE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Трапеция 59"/>
            <p:cNvSpPr/>
            <p:nvPr/>
          </p:nvSpPr>
          <p:spPr>
            <a:xfrm rot="5400000">
              <a:off x="2909309" y="1053009"/>
              <a:ext cx="720626" cy="288032"/>
            </a:xfrm>
            <a:prstGeom prst="trapezoid">
              <a:avLst>
                <a:gd name="adj" fmla="val 58258"/>
              </a:avLst>
            </a:prstGeom>
            <a:solidFill>
              <a:srgbClr val="B1EB61"/>
            </a:solidFill>
            <a:ln>
              <a:noFill/>
            </a:ln>
            <a:effectLst>
              <a:outerShdw blurRad="127000" dist="50800" dir="114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TextBox 60"/>
            <p:cNvSpPr txBox="1"/>
            <p:nvPr/>
          </p:nvSpPr>
          <p:spPr>
            <a:xfrm>
              <a:off x="3049049" y="971436"/>
              <a:ext cx="441146" cy="369332"/>
            </a:xfrm>
            <a:prstGeom prst="rect">
              <a:avLst/>
            </a:prstGeom>
            <a:noFill/>
          </p:spPr>
          <p:txBody>
            <a:bodyPr wrap="none" rtlCol="0">
              <a:spAutoFit/>
            </a:bodyPr>
            <a:lstStyle/>
            <a:p>
              <a:r>
                <a:rPr lang="ru-RU" b="1" dirty="0" smtClean="0">
                  <a:solidFill>
                    <a:schemeClr val="bg1"/>
                  </a:solidFill>
                </a:rPr>
                <a:t>03</a:t>
              </a:r>
              <a:endParaRPr lang="ru-RU" b="1" dirty="0">
                <a:solidFill>
                  <a:schemeClr val="bg1"/>
                </a:solidFill>
              </a:endParaRPr>
            </a:p>
          </p:txBody>
        </p:sp>
      </p:grpSp>
      <p:sp>
        <p:nvSpPr>
          <p:cNvPr id="14" name="Прямоугольник с двумя вырезанными противолежащими углами 17"/>
          <p:cNvSpPr/>
          <p:nvPr/>
        </p:nvSpPr>
        <p:spPr>
          <a:xfrm>
            <a:off x="3635897" y="988607"/>
            <a:ext cx="4464495" cy="619041"/>
          </a:xfrm>
          <a:prstGeom prst="snip2DiagRect">
            <a:avLst>
              <a:gd name="adj1" fmla="val 0"/>
              <a:gd name="adj2" fmla="val 32761"/>
            </a:avLst>
          </a:prstGeom>
          <a:solidFill>
            <a:srgbClr val="80DE02"/>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ru-RU" sz="2800" b="1" dirty="0" smtClean="0">
                <a:solidFill>
                  <a:schemeClr val="tx1"/>
                </a:solidFill>
              </a:rPr>
              <a:t>дневные школы</a:t>
            </a:r>
            <a:endParaRPr lang="ru-RU" sz="2800" b="1" dirty="0">
              <a:solidFill>
                <a:schemeClr val="tx1"/>
              </a:solidFill>
            </a:endParaRPr>
          </a:p>
        </p:txBody>
      </p:sp>
      <p:sp>
        <p:nvSpPr>
          <p:cNvPr id="2" name="Прямоугольник 1"/>
          <p:cNvSpPr/>
          <p:nvPr/>
        </p:nvSpPr>
        <p:spPr>
          <a:xfrm>
            <a:off x="3743908" y="1006434"/>
            <a:ext cx="639919" cy="584775"/>
          </a:xfrm>
          <a:prstGeom prst="rect">
            <a:avLst/>
          </a:prstGeom>
          <a:noFill/>
        </p:spPr>
        <p:txBody>
          <a:bodyPr wrap="none">
            <a:spAutoFit/>
          </a:bodyPr>
          <a:lstStyle/>
          <a:p>
            <a:r>
              <a:rPr lang="ru-RU" sz="3200" b="1" dirty="0">
                <a:solidFill>
                  <a:srgbClr val="0070C0"/>
                </a:solidFill>
              </a:rPr>
              <a:t>92</a:t>
            </a:r>
            <a:endParaRPr lang="ru-RU" sz="3200" dirty="0">
              <a:solidFill>
                <a:srgbClr val="0070C0"/>
              </a:solidFill>
            </a:endParaRPr>
          </a:p>
        </p:txBody>
      </p:sp>
      <p:sp>
        <p:nvSpPr>
          <p:cNvPr id="21" name="Скругленный прямоугольник 20"/>
          <p:cNvSpPr/>
          <p:nvPr/>
        </p:nvSpPr>
        <p:spPr>
          <a:xfrm>
            <a:off x="3127303" y="2060848"/>
            <a:ext cx="2760454" cy="576064"/>
          </a:xfrm>
          <a:prstGeom prst="roundRect">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5" name="Группа 21"/>
          <p:cNvGrpSpPr/>
          <p:nvPr/>
        </p:nvGrpSpPr>
        <p:grpSpPr>
          <a:xfrm>
            <a:off x="3141027" y="1679349"/>
            <a:ext cx="606144" cy="751329"/>
            <a:chOff x="2138462" y="494753"/>
            <a:chExt cx="446088" cy="580513"/>
          </a:xfrm>
        </p:grpSpPr>
        <p:sp>
          <p:nvSpPr>
            <p:cNvPr id="24" name="Стрелка вниз 60"/>
            <p:cNvSpPr/>
            <p:nvPr/>
          </p:nvSpPr>
          <p:spPr>
            <a:xfrm>
              <a:off x="2138462" y="494753"/>
              <a:ext cx="446088" cy="580513"/>
            </a:xfrm>
            <a:custGeom>
              <a:avLst/>
              <a:gdLst/>
              <a:ahLst/>
              <a:cxnLst/>
              <a:rect l="l" t="t" r="r" b="b"/>
              <a:pathLst>
                <a:path w="285750" h="393518">
                  <a:moveTo>
                    <a:pt x="142875" y="0"/>
                  </a:moveTo>
                  <a:cubicBezTo>
                    <a:pt x="221783" y="0"/>
                    <a:pt x="285750" y="61124"/>
                    <a:pt x="285750" y="136525"/>
                  </a:cubicBezTo>
                  <a:cubicBezTo>
                    <a:pt x="285750" y="159046"/>
                    <a:pt x="280044" y="180293"/>
                    <a:pt x="268480" y="198231"/>
                  </a:cubicBezTo>
                  <a:lnTo>
                    <a:pt x="268685" y="198231"/>
                  </a:lnTo>
                  <a:lnTo>
                    <a:pt x="142876" y="393518"/>
                  </a:lnTo>
                  <a:lnTo>
                    <a:pt x="17066" y="198231"/>
                  </a:lnTo>
                  <a:lnTo>
                    <a:pt x="17271" y="198231"/>
                  </a:lnTo>
                  <a:cubicBezTo>
                    <a:pt x="5706" y="180293"/>
                    <a:pt x="0" y="159046"/>
                    <a:pt x="0" y="136525"/>
                  </a:cubicBezTo>
                  <a:cubicBezTo>
                    <a:pt x="0" y="61124"/>
                    <a:pt x="63967" y="0"/>
                    <a:pt x="142875" y="0"/>
                  </a:cubicBezTo>
                  <a:close/>
                </a:path>
              </a:pathLst>
            </a:custGeom>
            <a:gradFill flip="none" rotWithShape="1">
              <a:gsLst>
                <a:gs pos="0">
                  <a:srgbClr val="F64B2E">
                    <a:shade val="30000"/>
                    <a:satMod val="115000"/>
                  </a:srgbClr>
                </a:gs>
                <a:gs pos="50000">
                  <a:srgbClr val="F64B2E">
                    <a:shade val="67500"/>
                    <a:satMod val="115000"/>
                  </a:srgbClr>
                </a:gs>
                <a:gs pos="100000">
                  <a:srgbClr val="F64B2E">
                    <a:shade val="100000"/>
                    <a:satMod val="115000"/>
                  </a:srgbClr>
                </a:gs>
              </a:gsLst>
              <a:lin ang="16200000" scaled="1"/>
              <a:tileRect/>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25" name="Объект 2"/>
            <p:cNvSpPr txBox="1">
              <a:spLocks/>
            </p:cNvSpPr>
            <p:nvPr/>
          </p:nvSpPr>
          <p:spPr>
            <a:xfrm>
              <a:off x="2163843" y="566970"/>
              <a:ext cx="366283" cy="325438"/>
            </a:xfrm>
            <a:prstGeom prst="rect">
              <a:avLst/>
            </a:prstGeom>
          </p:spPr>
          <p:txBody>
            <a:bodyPr lIns="68580" tIns="34290" rIns="68580" bIns="3429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ru-RU" sz="2400" b="1" dirty="0" smtClean="0">
                  <a:solidFill>
                    <a:schemeClr val="bg1"/>
                  </a:solidFill>
                  <a:effectLst>
                    <a:outerShdw blurRad="38100" dist="38100" dir="2700000" algn="tl">
                      <a:srgbClr val="000000">
                        <a:alpha val="43137"/>
                      </a:srgbClr>
                    </a:outerShdw>
                  </a:effectLst>
                </a:rPr>
                <a:t>4 </a:t>
              </a:r>
              <a:endParaRPr lang="ru-RU" sz="2400" b="1" dirty="0">
                <a:solidFill>
                  <a:schemeClr val="bg1"/>
                </a:solidFill>
                <a:effectLst>
                  <a:outerShdw blurRad="38100" dist="38100" dir="2700000" algn="tl">
                    <a:srgbClr val="000000">
                      <a:alpha val="43137"/>
                    </a:srgbClr>
                  </a:outerShdw>
                </a:effectLst>
              </a:endParaRPr>
            </a:p>
          </p:txBody>
        </p:sp>
        <p:sp>
          <p:nvSpPr>
            <p:cNvPr id="26" name="Кольцо 25"/>
            <p:cNvSpPr/>
            <p:nvPr/>
          </p:nvSpPr>
          <p:spPr>
            <a:xfrm>
              <a:off x="2173389" y="537336"/>
              <a:ext cx="365184" cy="360381"/>
            </a:xfrm>
            <a:prstGeom prst="donut">
              <a:avLst>
                <a:gd name="adj" fmla="val 61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sp>
        <p:nvSpPr>
          <p:cNvPr id="27" name="Прямоугольник 26"/>
          <p:cNvSpPr/>
          <p:nvPr/>
        </p:nvSpPr>
        <p:spPr>
          <a:xfrm>
            <a:off x="3747170" y="2089046"/>
            <a:ext cx="1724318" cy="480131"/>
          </a:xfrm>
          <a:prstGeom prst="rect">
            <a:avLst/>
          </a:prstGeom>
        </p:spPr>
        <p:txBody>
          <a:bodyPr wrap="none">
            <a:spAutoFit/>
          </a:bodyPr>
          <a:lstStyle/>
          <a:p>
            <a:pPr>
              <a:lnSpc>
                <a:spcPct val="90000"/>
              </a:lnSpc>
              <a:spcBef>
                <a:spcPts val="750"/>
              </a:spcBef>
              <a:buFont typeface="Arial" panose="020B0604020202020204" pitchFamily="34" charset="0"/>
              <a:buNone/>
            </a:pPr>
            <a:r>
              <a:rPr lang="ru-RU" sz="2800" dirty="0">
                <a:solidFill>
                  <a:prstClr val="black"/>
                </a:solidFill>
              </a:rPr>
              <a:t>гимназии</a:t>
            </a:r>
            <a:endParaRPr lang="ru-RU" sz="2500" dirty="0">
              <a:solidFill>
                <a:prstClr val="black"/>
              </a:solidFill>
            </a:endParaRPr>
          </a:p>
        </p:txBody>
      </p:sp>
      <p:grpSp>
        <p:nvGrpSpPr>
          <p:cNvPr id="16" name="Группа 27"/>
          <p:cNvGrpSpPr/>
          <p:nvPr/>
        </p:nvGrpSpPr>
        <p:grpSpPr>
          <a:xfrm>
            <a:off x="3103220" y="2701102"/>
            <a:ext cx="5861269" cy="1117583"/>
            <a:chOff x="1152204" y="1111669"/>
            <a:chExt cx="5861269" cy="1117583"/>
          </a:xfrm>
        </p:grpSpPr>
        <p:sp>
          <p:nvSpPr>
            <p:cNvPr id="29" name="Скругленный прямоугольник 28"/>
            <p:cNvSpPr/>
            <p:nvPr/>
          </p:nvSpPr>
          <p:spPr>
            <a:xfrm>
              <a:off x="1152204" y="1493168"/>
              <a:ext cx="5861269" cy="724414"/>
            </a:xfrm>
            <a:prstGeom prst="roundRect">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7" name="Группа 29"/>
            <p:cNvGrpSpPr/>
            <p:nvPr/>
          </p:nvGrpSpPr>
          <p:grpSpPr>
            <a:xfrm>
              <a:off x="1165928" y="1111669"/>
              <a:ext cx="606144" cy="751329"/>
              <a:chOff x="2138462" y="494753"/>
              <a:chExt cx="446088" cy="580513"/>
            </a:xfrm>
          </p:grpSpPr>
          <p:sp>
            <p:nvSpPr>
              <p:cNvPr id="32" name="Стрелка вниз 60"/>
              <p:cNvSpPr/>
              <p:nvPr/>
            </p:nvSpPr>
            <p:spPr>
              <a:xfrm>
                <a:off x="2138462" y="494753"/>
                <a:ext cx="446088" cy="580513"/>
              </a:xfrm>
              <a:custGeom>
                <a:avLst/>
                <a:gdLst/>
                <a:ahLst/>
                <a:cxnLst/>
                <a:rect l="l" t="t" r="r" b="b"/>
                <a:pathLst>
                  <a:path w="285750" h="393518">
                    <a:moveTo>
                      <a:pt x="142875" y="0"/>
                    </a:moveTo>
                    <a:cubicBezTo>
                      <a:pt x="221783" y="0"/>
                      <a:pt x="285750" y="61124"/>
                      <a:pt x="285750" y="136525"/>
                    </a:cubicBezTo>
                    <a:cubicBezTo>
                      <a:pt x="285750" y="159046"/>
                      <a:pt x="280044" y="180293"/>
                      <a:pt x="268480" y="198231"/>
                    </a:cubicBezTo>
                    <a:lnTo>
                      <a:pt x="268685" y="198231"/>
                    </a:lnTo>
                    <a:lnTo>
                      <a:pt x="142876" y="393518"/>
                    </a:lnTo>
                    <a:lnTo>
                      <a:pt x="17066" y="198231"/>
                    </a:lnTo>
                    <a:lnTo>
                      <a:pt x="17271" y="198231"/>
                    </a:lnTo>
                    <a:cubicBezTo>
                      <a:pt x="5706" y="180293"/>
                      <a:pt x="0" y="159046"/>
                      <a:pt x="0" y="136525"/>
                    </a:cubicBezTo>
                    <a:cubicBezTo>
                      <a:pt x="0" y="61124"/>
                      <a:pt x="63967" y="0"/>
                      <a:pt x="142875" y="0"/>
                    </a:cubicBezTo>
                    <a:close/>
                  </a:path>
                </a:pathLst>
              </a:custGeom>
              <a:gradFill flip="none" rotWithShape="1">
                <a:gsLst>
                  <a:gs pos="0">
                    <a:srgbClr val="F64B2E">
                      <a:shade val="30000"/>
                      <a:satMod val="115000"/>
                    </a:srgbClr>
                  </a:gs>
                  <a:gs pos="50000">
                    <a:srgbClr val="F64B2E">
                      <a:shade val="67500"/>
                      <a:satMod val="115000"/>
                    </a:srgbClr>
                  </a:gs>
                  <a:gs pos="100000">
                    <a:srgbClr val="F64B2E">
                      <a:shade val="100000"/>
                      <a:satMod val="115000"/>
                    </a:srgbClr>
                  </a:gs>
                </a:gsLst>
                <a:lin ang="16200000" scaled="1"/>
                <a:tileRect/>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33" name="Объект 2"/>
              <p:cNvSpPr txBox="1">
                <a:spLocks/>
              </p:cNvSpPr>
              <p:nvPr/>
            </p:nvSpPr>
            <p:spPr>
              <a:xfrm>
                <a:off x="2163843" y="566970"/>
                <a:ext cx="366283" cy="325438"/>
              </a:xfrm>
              <a:prstGeom prst="rect">
                <a:avLst/>
              </a:prstGeom>
            </p:spPr>
            <p:txBody>
              <a:bodyPr lIns="68580" tIns="34290" rIns="68580" bIns="3429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ru-RU" sz="2400" b="1" dirty="0" smtClean="0">
                    <a:solidFill>
                      <a:schemeClr val="bg1"/>
                    </a:solidFill>
                    <a:effectLst>
                      <a:outerShdw blurRad="38100" dist="38100" dir="2700000" algn="tl">
                        <a:srgbClr val="000000">
                          <a:alpha val="43137"/>
                        </a:srgbClr>
                      </a:outerShdw>
                    </a:effectLst>
                  </a:rPr>
                  <a:t>12 </a:t>
                </a:r>
                <a:endParaRPr lang="ru-RU" sz="2400" b="1" dirty="0">
                  <a:solidFill>
                    <a:schemeClr val="bg1"/>
                  </a:solidFill>
                  <a:effectLst>
                    <a:outerShdw blurRad="38100" dist="38100" dir="2700000" algn="tl">
                      <a:srgbClr val="000000">
                        <a:alpha val="43137"/>
                      </a:srgbClr>
                    </a:outerShdw>
                  </a:effectLst>
                </a:endParaRPr>
              </a:p>
            </p:txBody>
          </p:sp>
          <p:sp>
            <p:nvSpPr>
              <p:cNvPr id="34" name="Кольцо 33"/>
              <p:cNvSpPr/>
              <p:nvPr/>
            </p:nvSpPr>
            <p:spPr>
              <a:xfrm>
                <a:off x="2173389" y="537336"/>
                <a:ext cx="365184" cy="360381"/>
              </a:xfrm>
              <a:prstGeom prst="donut">
                <a:avLst>
                  <a:gd name="adj" fmla="val 61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sp>
          <p:nvSpPr>
            <p:cNvPr id="31" name="Прямоугольник 30"/>
            <p:cNvSpPr/>
            <p:nvPr/>
          </p:nvSpPr>
          <p:spPr>
            <a:xfrm>
              <a:off x="1468857" y="1521366"/>
              <a:ext cx="5544616" cy="707886"/>
            </a:xfrm>
            <a:prstGeom prst="rect">
              <a:avLst/>
            </a:prstGeom>
          </p:spPr>
          <p:txBody>
            <a:bodyPr wrap="square">
              <a:spAutoFit/>
            </a:bodyPr>
            <a:lstStyle/>
            <a:p>
              <a:pPr algn="ctr">
                <a:lnSpc>
                  <a:spcPts val="2400"/>
                </a:lnSpc>
              </a:pPr>
              <a:r>
                <a:rPr lang="ru-RU" sz="2400" dirty="0">
                  <a:solidFill>
                    <a:prstClr val="black"/>
                  </a:solidFill>
                </a:rPr>
                <a:t>Школы с углублённым изучением отдельных предметов </a:t>
              </a:r>
            </a:p>
          </p:txBody>
        </p:sp>
      </p:grpSp>
      <p:sp>
        <p:nvSpPr>
          <p:cNvPr id="35" name="Скругленный прямоугольник 34"/>
          <p:cNvSpPr/>
          <p:nvPr/>
        </p:nvSpPr>
        <p:spPr>
          <a:xfrm>
            <a:off x="6228184" y="2054961"/>
            <a:ext cx="2760454" cy="576064"/>
          </a:xfrm>
          <a:prstGeom prst="roundRect">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8" name="Группа 35"/>
          <p:cNvGrpSpPr/>
          <p:nvPr/>
        </p:nvGrpSpPr>
        <p:grpSpPr>
          <a:xfrm>
            <a:off x="6241908" y="1673462"/>
            <a:ext cx="606144" cy="751329"/>
            <a:chOff x="2138462" y="494753"/>
            <a:chExt cx="446088" cy="580513"/>
          </a:xfrm>
        </p:grpSpPr>
        <p:sp>
          <p:nvSpPr>
            <p:cNvPr id="37" name="Стрелка вниз 60"/>
            <p:cNvSpPr/>
            <p:nvPr/>
          </p:nvSpPr>
          <p:spPr>
            <a:xfrm>
              <a:off x="2138462" y="494753"/>
              <a:ext cx="446088" cy="580513"/>
            </a:xfrm>
            <a:custGeom>
              <a:avLst/>
              <a:gdLst/>
              <a:ahLst/>
              <a:cxnLst/>
              <a:rect l="l" t="t" r="r" b="b"/>
              <a:pathLst>
                <a:path w="285750" h="393518">
                  <a:moveTo>
                    <a:pt x="142875" y="0"/>
                  </a:moveTo>
                  <a:cubicBezTo>
                    <a:pt x="221783" y="0"/>
                    <a:pt x="285750" y="61124"/>
                    <a:pt x="285750" y="136525"/>
                  </a:cubicBezTo>
                  <a:cubicBezTo>
                    <a:pt x="285750" y="159046"/>
                    <a:pt x="280044" y="180293"/>
                    <a:pt x="268480" y="198231"/>
                  </a:cubicBezTo>
                  <a:lnTo>
                    <a:pt x="268685" y="198231"/>
                  </a:lnTo>
                  <a:lnTo>
                    <a:pt x="142876" y="393518"/>
                  </a:lnTo>
                  <a:lnTo>
                    <a:pt x="17066" y="198231"/>
                  </a:lnTo>
                  <a:lnTo>
                    <a:pt x="17271" y="198231"/>
                  </a:lnTo>
                  <a:cubicBezTo>
                    <a:pt x="5706" y="180293"/>
                    <a:pt x="0" y="159046"/>
                    <a:pt x="0" y="136525"/>
                  </a:cubicBezTo>
                  <a:cubicBezTo>
                    <a:pt x="0" y="61124"/>
                    <a:pt x="63967" y="0"/>
                    <a:pt x="142875" y="0"/>
                  </a:cubicBezTo>
                  <a:close/>
                </a:path>
              </a:pathLst>
            </a:custGeom>
            <a:gradFill flip="none" rotWithShape="1">
              <a:gsLst>
                <a:gs pos="0">
                  <a:srgbClr val="F64B2E">
                    <a:shade val="30000"/>
                    <a:satMod val="115000"/>
                  </a:srgbClr>
                </a:gs>
                <a:gs pos="50000">
                  <a:srgbClr val="F64B2E">
                    <a:shade val="67500"/>
                    <a:satMod val="115000"/>
                  </a:srgbClr>
                </a:gs>
                <a:gs pos="100000">
                  <a:srgbClr val="F64B2E">
                    <a:shade val="100000"/>
                    <a:satMod val="115000"/>
                  </a:srgbClr>
                </a:gs>
              </a:gsLst>
              <a:lin ang="16200000" scaled="1"/>
              <a:tileRect/>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38" name="Объект 2"/>
            <p:cNvSpPr txBox="1">
              <a:spLocks/>
            </p:cNvSpPr>
            <p:nvPr/>
          </p:nvSpPr>
          <p:spPr>
            <a:xfrm>
              <a:off x="2163843" y="566970"/>
              <a:ext cx="366283" cy="325438"/>
            </a:xfrm>
            <a:prstGeom prst="rect">
              <a:avLst/>
            </a:prstGeom>
          </p:spPr>
          <p:txBody>
            <a:bodyPr lIns="68580" tIns="34290" rIns="68580" bIns="3429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ru-RU" sz="2400" b="1" dirty="0" smtClean="0">
                  <a:solidFill>
                    <a:schemeClr val="bg1"/>
                  </a:solidFill>
                  <a:effectLst>
                    <a:outerShdw blurRad="38100" dist="38100" dir="2700000" algn="tl">
                      <a:srgbClr val="000000">
                        <a:alpha val="43137"/>
                      </a:srgbClr>
                    </a:outerShdw>
                  </a:effectLst>
                </a:rPr>
                <a:t>12 </a:t>
              </a:r>
              <a:endParaRPr lang="ru-RU" sz="2400" b="1" dirty="0">
                <a:solidFill>
                  <a:schemeClr val="bg1"/>
                </a:solidFill>
                <a:effectLst>
                  <a:outerShdw blurRad="38100" dist="38100" dir="2700000" algn="tl">
                    <a:srgbClr val="000000">
                      <a:alpha val="43137"/>
                    </a:srgbClr>
                  </a:outerShdw>
                </a:effectLst>
              </a:endParaRPr>
            </a:p>
          </p:txBody>
        </p:sp>
        <p:sp>
          <p:nvSpPr>
            <p:cNvPr id="39" name="Кольцо 38"/>
            <p:cNvSpPr/>
            <p:nvPr/>
          </p:nvSpPr>
          <p:spPr>
            <a:xfrm>
              <a:off x="2173389" y="537336"/>
              <a:ext cx="365184" cy="360381"/>
            </a:xfrm>
            <a:prstGeom prst="donut">
              <a:avLst>
                <a:gd name="adj" fmla="val 61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sp>
        <p:nvSpPr>
          <p:cNvPr id="40" name="Прямоугольник 39"/>
          <p:cNvSpPr/>
          <p:nvPr/>
        </p:nvSpPr>
        <p:spPr>
          <a:xfrm>
            <a:off x="6848051" y="2083159"/>
            <a:ext cx="1196931" cy="480131"/>
          </a:xfrm>
          <a:prstGeom prst="rect">
            <a:avLst/>
          </a:prstGeom>
        </p:spPr>
        <p:txBody>
          <a:bodyPr wrap="none">
            <a:spAutoFit/>
          </a:bodyPr>
          <a:lstStyle/>
          <a:p>
            <a:pPr>
              <a:lnSpc>
                <a:spcPct val="90000"/>
              </a:lnSpc>
              <a:spcBef>
                <a:spcPts val="750"/>
              </a:spcBef>
              <a:buFont typeface="Arial" panose="020B0604020202020204" pitchFamily="34" charset="0"/>
              <a:buNone/>
            </a:pPr>
            <a:r>
              <a:rPr lang="ru-RU" sz="2800" dirty="0" smtClean="0">
                <a:solidFill>
                  <a:prstClr val="black"/>
                </a:solidFill>
              </a:rPr>
              <a:t>лицеи</a:t>
            </a:r>
            <a:endParaRPr lang="ru-RU" sz="2500" dirty="0">
              <a:solidFill>
                <a:prstClr val="black"/>
              </a:solidFill>
            </a:endParaRPr>
          </a:p>
        </p:txBody>
      </p:sp>
      <p:sp>
        <p:nvSpPr>
          <p:cNvPr id="3" name="Прямоугольник 2"/>
          <p:cNvSpPr/>
          <p:nvPr/>
        </p:nvSpPr>
        <p:spPr>
          <a:xfrm>
            <a:off x="5148064" y="3901234"/>
            <a:ext cx="3528392" cy="1077218"/>
          </a:xfrm>
          <a:prstGeom prst="rect">
            <a:avLst/>
          </a:prstGeom>
        </p:spPr>
        <p:txBody>
          <a:bodyPr wrap="square">
            <a:spAutoFit/>
          </a:bodyPr>
          <a:lstStyle/>
          <a:p>
            <a:pPr algn="ctr"/>
            <a:r>
              <a:rPr lang="ru-RU" sz="2000" dirty="0" smtClean="0"/>
              <a:t>В </a:t>
            </a:r>
            <a:r>
              <a:rPr lang="ru-RU" sz="2400" b="1" dirty="0" smtClean="0">
                <a:solidFill>
                  <a:srgbClr val="FF0000"/>
                </a:solidFill>
              </a:rPr>
              <a:t>10</a:t>
            </a:r>
            <a:r>
              <a:rPr lang="ru-RU" sz="2000" dirty="0" smtClean="0"/>
              <a:t> ШКОЛАХ ИЗУЧАЕТСЯ УДМУРТСКИЙ ЯЗЫК И ЛИТЕРАТУРА</a:t>
            </a:r>
            <a:endParaRPr lang="ru-RU" sz="2000" dirty="0"/>
          </a:p>
        </p:txBody>
      </p:sp>
      <p:sp>
        <p:nvSpPr>
          <p:cNvPr id="4" name="Прямоугольник 3"/>
          <p:cNvSpPr/>
          <p:nvPr/>
        </p:nvSpPr>
        <p:spPr>
          <a:xfrm>
            <a:off x="1046792" y="3861048"/>
            <a:ext cx="3380297" cy="1077218"/>
          </a:xfrm>
          <a:prstGeom prst="rect">
            <a:avLst/>
          </a:prstGeom>
        </p:spPr>
        <p:txBody>
          <a:bodyPr wrap="square">
            <a:spAutoFit/>
          </a:bodyPr>
          <a:lstStyle/>
          <a:p>
            <a:pPr algn="ctr"/>
            <a:r>
              <a:rPr lang="ru-RU" sz="2000" dirty="0"/>
              <a:t>В </a:t>
            </a:r>
            <a:r>
              <a:rPr lang="ru-RU" sz="2400" b="1" dirty="0" smtClean="0">
                <a:solidFill>
                  <a:srgbClr val="FF0000"/>
                </a:solidFill>
              </a:rPr>
              <a:t>6 </a:t>
            </a:r>
            <a:r>
              <a:rPr lang="ru-RU" sz="2000" dirty="0"/>
              <a:t>ШКОЛАХ </a:t>
            </a:r>
            <a:r>
              <a:rPr lang="ru-RU" sz="2000" dirty="0" smtClean="0"/>
              <a:t>ИЗУЧАЕТСЯ </a:t>
            </a:r>
            <a:br>
              <a:rPr lang="ru-RU" sz="2000" dirty="0" smtClean="0"/>
            </a:br>
            <a:r>
              <a:rPr lang="ru-RU" sz="2000" dirty="0" smtClean="0"/>
              <a:t>ТАТАРСКИЙ </a:t>
            </a:r>
            <a:r>
              <a:rPr lang="ru-RU" sz="2000" dirty="0"/>
              <a:t>ЯЗЫК </a:t>
            </a:r>
            <a:r>
              <a:rPr lang="ru-RU" sz="2000" dirty="0" smtClean="0"/>
              <a:t/>
            </a:r>
            <a:br>
              <a:rPr lang="ru-RU" sz="2000" dirty="0" smtClean="0"/>
            </a:br>
            <a:r>
              <a:rPr lang="ru-RU" sz="2000" dirty="0" smtClean="0"/>
              <a:t>И </a:t>
            </a:r>
            <a:r>
              <a:rPr lang="ru-RU" sz="2000" dirty="0"/>
              <a:t>ЛИТЕРАТУРА</a:t>
            </a:r>
          </a:p>
        </p:txBody>
      </p:sp>
      <p:pic>
        <p:nvPicPr>
          <p:cNvPr id="16388" name="Picture 4" descr="http://m.ruvr.ru/data/2012/11/15/1278436990/4%D0%A2%D0%B0%D1%82%D0%B0%D1%80%D1%81%D0%BA%D0%B8%D0%B5%20%D1%82%D1%80%D0%B0%D0%B4%D0%B8%D1%86%D0%B8%D0%BE%D0%BD%D0%BD%D1%8B%D0%B5%20%D0%BF%D1%80%D0%B0%D0%B7%D0%B4%D0%BD%D0%B8%D0%BA%D0%B8.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07704" y="4941459"/>
            <a:ext cx="3291548" cy="1917685"/>
          </a:xfrm>
          <a:prstGeom prst="rect">
            <a:avLst/>
          </a:prstGeom>
          <a:noFill/>
          <a:extLst>
            <a:ext uri="{909E8E84-426E-40DD-AFC4-6F175D3DCCD1}">
              <a14:hiddenFill xmlns:a14="http://schemas.microsoft.com/office/drawing/2010/main" xmlns="">
                <a:solidFill>
                  <a:srgbClr val="FFFFFF"/>
                </a:solidFill>
              </a14:hiddenFill>
            </a:ext>
          </a:extLst>
        </p:spPr>
      </p:pic>
      <p:pic>
        <p:nvPicPr>
          <p:cNvPr id="16390" name="Picture 6" descr="http://chimali.ru/wp-content/uploads/2012/02/8f99ba41-f38d-46f7-9592-7ebd4de859ac.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286500" y="4937481"/>
            <a:ext cx="2857500" cy="1914525"/>
          </a:xfrm>
          <a:prstGeom prst="rect">
            <a:avLst/>
          </a:prstGeom>
          <a:noFill/>
          <a:extLst>
            <a:ext uri="{909E8E84-426E-40DD-AFC4-6F175D3DCCD1}">
              <a14:hiddenFill xmlns:a14="http://schemas.microsoft.com/office/drawing/2010/main" xmlns="">
                <a:solidFill>
                  <a:srgbClr val="FFFFFF"/>
                </a:solidFill>
              </a14:hiddenFill>
            </a:ext>
          </a:extLst>
        </p:spPr>
      </p:pic>
      <p:pic>
        <p:nvPicPr>
          <p:cNvPr id="16392" name="Picture 8" descr="http://yumshan.ru/content/uploads/-admin-e9ccb5a2cbce0c1851340f1e19a0b49d.jpg"/>
          <p:cNvPicPr>
            <a:picLocks noChangeAspect="1" noChangeArrowheads="1"/>
          </p:cNvPicPr>
          <p:nvPr/>
        </p:nvPicPr>
        <p:blipFill>
          <a:blip r:embed="rId5" cstate="print">
            <a:extLst>
              <a:ext uri="{BEBA8EAE-BF5A-486C-A8C5-ECC9F3942E4B}">
                <a14:imgProps xmlns:a14="http://schemas.microsoft.com/office/drawing/2010/main" xmlns="">
                  <a14:imgLayer r:embed="rId7">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rot="5400000">
            <a:off x="4859578" y="5432565"/>
            <a:ext cx="1914525" cy="92435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9" name="Группа 7"/>
          <p:cNvGrpSpPr/>
          <p:nvPr/>
        </p:nvGrpSpPr>
        <p:grpSpPr>
          <a:xfrm>
            <a:off x="820456" y="4937480"/>
            <a:ext cx="1083507" cy="1914525"/>
            <a:chOff x="718985" y="4978453"/>
            <a:chExt cx="1033309" cy="1873553"/>
          </a:xfrm>
        </p:grpSpPr>
        <p:sp>
          <p:nvSpPr>
            <p:cNvPr id="6" name="Прямоугольник 5"/>
            <p:cNvSpPr/>
            <p:nvPr/>
          </p:nvSpPr>
          <p:spPr>
            <a:xfrm>
              <a:off x="718985" y="4983626"/>
              <a:ext cx="1033309" cy="186837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Picture 4" descr="http://m1.paperblog.com/i/161/1615288/mi-creacion-mi-zapato-inspiracion-hindu-L-moPEQg.jpe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p:blipFill>
          <p:spPr bwMode="auto">
            <a:xfrm rot="5400000">
              <a:off x="308575" y="5419819"/>
              <a:ext cx="1873553" cy="990822"/>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9" name="Рисунок 8"/>
          <p:cNvPicPr>
            <a:picLocks noChangeAspect="1"/>
          </p:cNvPicPr>
          <p:nvPr/>
        </p:nvPicPr>
        <p:blipFill rotWithShape="1">
          <a:blip r:embed="rId9" cstate="screen">
            <a:extLst>
              <a:ext uri="{28A0092B-C50C-407E-A947-70E740481C1C}">
                <a14:useLocalDpi xmlns:a14="http://schemas.microsoft.com/office/drawing/2010/main" xmlns=""/>
              </a:ext>
            </a:extLst>
          </a:blip>
          <a:srcRect/>
          <a:stretch/>
        </p:blipFill>
        <p:spPr>
          <a:xfrm>
            <a:off x="682650" y="1181881"/>
            <a:ext cx="2290279" cy="2654220"/>
          </a:xfrm>
          <a:prstGeom prst="rect">
            <a:avLst/>
          </a:prstGeom>
        </p:spPr>
      </p:pic>
      <p:sp>
        <p:nvSpPr>
          <p:cNvPr id="11" name="Номер слайда 10"/>
          <p:cNvSpPr>
            <a:spLocks noGrp="1"/>
          </p:cNvSpPr>
          <p:nvPr>
            <p:ph type="sldNum" sz="quarter" idx="12"/>
          </p:nvPr>
        </p:nvSpPr>
        <p:spPr>
          <a:xfrm>
            <a:off x="6978182" y="6391492"/>
            <a:ext cx="2133600" cy="365125"/>
          </a:xfrm>
        </p:spPr>
        <p:txBody>
          <a:bodyPr/>
          <a:lstStyle/>
          <a:p>
            <a:fld id="{59858BFC-7ABF-405C-A98F-60EFEDCDB21F}" type="slidenum">
              <a:rPr lang="ru-RU" sz="1600" smtClean="0">
                <a:solidFill>
                  <a:prstClr val="black">
                    <a:tint val="75000"/>
                  </a:prstClr>
                </a:solidFill>
              </a:rPr>
              <a:pPr/>
              <a:t>12</a:t>
            </a:fld>
            <a:endParaRPr lang="ru-RU" sz="1600" dirty="0">
              <a:solidFill>
                <a:prstClr val="black">
                  <a:tint val="75000"/>
                </a:prstClr>
              </a:solidFill>
            </a:endParaRPr>
          </a:p>
        </p:txBody>
      </p:sp>
    </p:spTree>
    <p:extLst>
      <p:ext uri="{BB962C8B-B14F-4D97-AF65-F5344CB8AC3E}">
        <p14:creationId xmlns:p14="http://schemas.microsoft.com/office/powerpoint/2010/main" xmlns="" val="244251094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428604"/>
            <a:ext cx="8229600" cy="714396"/>
          </a:xfrm>
        </p:spPr>
        <p:txBody>
          <a:bodyPr>
            <a:normAutofit/>
          </a:bodyPr>
          <a:lstStyle/>
          <a:p>
            <a:r>
              <a:rPr lang="ru-RU" sz="1200" b="1" dirty="0" smtClean="0">
                <a:latin typeface="Times New Roman" pitchFamily="18" charset="0"/>
                <a:cs typeface="Times New Roman" pitchFamily="18" charset="0"/>
              </a:rPr>
              <a:t>Муниципальное образование «Город Ижевск»</a:t>
            </a:r>
            <a:endParaRPr lang="ru-RU" sz="1200" dirty="0"/>
          </a:p>
        </p:txBody>
      </p:sp>
      <p:sp>
        <p:nvSpPr>
          <p:cNvPr id="3" name="Содержимое 2"/>
          <p:cNvSpPr>
            <a:spLocks noGrp="1"/>
          </p:cNvSpPr>
          <p:nvPr>
            <p:ph idx="1"/>
          </p:nvPr>
        </p:nvSpPr>
        <p:spPr>
          <a:xfrm>
            <a:off x="457200" y="1500174"/>
            <a:ext cx="8472518" cy="4929222"/>
          </a:xfrm>
        </p:spPr>
        <p:txBody>
          <a:bodyPr>
            <a:normAutofit/>
          </a:bodyPr>
          <a:lstStyle/>
          <a:p>
            <a:pPr>
              <a:buNone/>
            </a:pPr>
            <a:r>
              <a:rPr lang="ru-RU" sz="1200" dirty="0" smtClean="0">
                <a:latin typeface="Times New Roman" pitchFamily="18" charset="0"/>
                <a:cs typeface="Times New Roman" pitchFamily="18" charset="0"/>
              </a:rPr>
              <a:t>                     </a:t>
            </a:r>
            <a:endParaRPr lang="ru-RU" sz="1400" dirty="0" smtClean="0">
              <a:latin typeface="Times New Roman" pitchFamily="18" charset="0"/>
              <a:cs typeface="Times New Roman" pitchFamily="18" charset="0"/>
            </a:endParaRPr>
          </a:p>
          <a:p>
            <a:pPr algn="ctr">
              <a:buNone/>
            </a:pPr>
            <a:r>
              <a:rPr lang="ru-RU" sz="1400" b="1" dirty="0" smtClean="0">
                <a:latin typeface="Times New Roman" pitchFamily="18" charset="0"/>
                <a:cs typeface="Times New Roman" pitchFamily="18" charset="0"/>
              </a:rPr>
              <a:t>Дополнительное образование детей в городе Ижевске</a:t>
            </a:r>
          </a:p>
          <a:p>
            <a:pPr algn="just">
              <a:buNone/>
            </a:pPr>
            <a:r>
              <a:rPr lang="ru-RU" sz="1400" dirty="0" smtClean="0">
                <a:latin typeface="Times New Roman" pitchFamily="18" charset="0"/>
                <a:cs typeface="Times New Roman" pitchFamily="18" charset="0"/>
              </a:rPr>
              <a:t>         На сайте муниципального образования «Город Ижевск» в разделе «Жителям», «Образование» (</a:t>
            </a:r>
            <a:r>
              <a:rPr lang="ru-RU" sz="1400" u="sng" dirty="0" smtClean="0">
                <a:latin typeface="Times New Roman" pitchFamily="18" charset="0"/>
                <a:cs typeface="Times New Roman" pitchFamily="18" charset="0"/>
                <a:hlinkClick r:id="rId2"/>
              </a:rPr>
              <a:t>http://www.izh.ru/i/info/16074.html</a:t>
            </a:r>
            <a:r>
              <a:rPr lang="ru-RU" sz="1400" dirty="0" smtClean="0">
                <a:latin typeface="Times New Roman" pitchFamily="18" charset="0"/>
                <a:cs typeface="Times New Roman" pitchFamily="18" charset="0"/>
              </a:rPr>
              <a:t>) размещена информация об учреждениях дополнительного образования.</a:t>
            </a:r>
            <a:endParaRPr lang="ru-RU" sz="1400" b="1" dirty="0" smtClean="0">
              <a:latin typeface="Times New Roman" pitchFamily="18" charset="0"/>
              <a:cs typeface="Times New Roman" pitchFamily="18" charset="0"/>
            </a:endParaRPr>
          </a:p>
          <a:p>
            <a:pPr algn="just">
              <a:buNone/>
            </a:pPr>
            <a:r>
              <a:rPr lang="ru-RU" sz="1400" b="1"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  В системе дополнительного образования функционирует 15 учреждений дополнительного образования, подведомственных Управлению Образования Администрации г. Ижевска, в них занимаются 42284 детей в возрасте от 5 до 18 лет. Это составляет свыше 68 % от общего количества учащихся. Наибольшее количество детей занимается в кружках художественно-эстетической направленности - 16 776 детей (39,7 % от общего числа занимающихся в дополнительном образовании), в спортивных кружках и секциях - 6 074 детей (14,4 %). </a:t>
            </a:r>
          </a:p>
          <a:p>
            <a:pPr>
              <a:buNone/>
            </a:pPr>
            <a:endParaRPr lang="ru-RU" sz="1400" dirty="0" smtClean="0">
              <a:latin typeface="Times New Roman" pitchFamily="18" charset="0"/>
              <a:cs typeface="Times New Roman" pitchFamily="18" charset="0"/>
            </a:endParaRPr>
          </a:p>
          <a:p>
            <a:pPr>
              <a:buNone/>
            </a:pPr>
            <a:endParaRPr lang="ru-RU" sz="1400" b="1"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a:p>
        </p:txBody>
      </p:sp>
      <p:pic>
        <p:nvPicPr>
          <p:cNvPr id="4"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3"/>
          <a:srcRect/>
          <a:stretch>
            <a:fillRect/>
          </a:stretch>
        </p:blipFill>
        <p:spPr bwMode="auto">
          <a:xfrm>
            <a:off x="642910" y="428604"/>
            <a:ext cx="928662" cy="1160828"/>
          </a:xfrm>
          <a:prstGeom prst="rect">
            <a:avLst/>
          </a:prstGeom>
          <a:noFill/>
        </p:spPr>
      </p:pic>
      <p:sp>
        <p:nvSpPr>
          <p:cNvPr id="6" name="Прямоугольник 5"/>
          <p:cNvSpPr/>
          <p:nvPr/>
        </p:nvSpPr>
        <p:spPr>
          <a:xfrm>
            <a:off x="214282" y="1571612"/>
            <a:ext cx="8501122" cy="523220"/>
          </a:xfrm>
          <a:prstGeom prst="rect">
            <a:avLst/>
          </a:prstGeom>
        </p:spPr>
        <p:txBody>
          <a:bodyPr wrap="square">
            <a:spAutoFit/>
          </a:bodyPr>
          <a:lstStyle/>
          <a:p>
            <a:pPr algn="ctr"/>
            <a:endParaRPr lang="ru-RU" sz="1400" b="1" dirty="0" smtClean="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p:txBody>
      </p:sp>
      <p:sp>
        <p:nvSpPr>
          <p:cNvPr id="18434" name="AutoShape 2" descr="Картинки по запросу Республиканский детский дом г.ижевска фото"/>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 name="Рисунок 6" descr="http://www.izh.ru/res_ru/0_image_18854_1.jpg"/>
          <p:cNvPicPr/>
          <p:nvPr/>
        </p:nvPicPr>
        <p:blipFill>
          <a:blip r:embed="rId4"/>
          <a:srcRect/>
          <a:stretch>
            <a:fillRect/>
          </a:stretch>
        </p:blipFill>
        <p:spPr bwMode="auto">
          <a:xfrm>
            <a:off x="3000364" y="4071942"/>
            <a:ext cx="3119438" cy="25717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200" b="1" dirty="0" smtClean="0">
                <a:latin typeface="Times New Roman" pitchFamily="18" charset="0"/>
                <a:cs typeface="Times New Roman" pitchFamily="18" charset="0"/>
              </a:rPr>
              <a:t>Муниципальное образование «Город Ижевск»</a:t>
            </a:r>
            <a:endParaRPr lang="ru-RU" sz="1200" dirty="0"/>
          </a:p>
        </p:txBody>
      </p:sp>
      <p:sp>
        <p:nvSpPr>
          <p:cNvPr id="3" name="Содержимое 2"/>
          <p:cNvSpPr>
            <a:spLocks noGrp="1"/>
          </p:cNvSpPr>
          <p:nvPr>
            <p:ph idx="1"/>
          </p:nvPr>
        </p:nvSpPr>
        <p:spPr>
          <a:xfrm>
            <a:off x="457200" y="1500174"/>
            <a:ext cx="8472518" cy="4929222"/>
          </a:xfrm>
        </p:spPr>
        <p:txBody>
          <a:bodyPr>
            <a:normAutofit/>
          </a:bodyPr>
          <a:lstStyle/>
          <a:p>
            <a:pPr algn="ctr">
              <a:buNone/>
            </a:pPr>
            <a:r>
              <a:rPr lang="ru-RU" sz="1400" b="1" dirty="0" smtClean="0">
                <a:latin typeface="Times New Roman" pitchFamily="18" charset="0"/>
                <a:cs typeface="Times New Roman" pitchFamily="18" charset="0"/>
              </a:rPr>
              <a:t>Учреждения дополнительного образования  детей  имеют собственные  сайты. </a:t>
            </a:r>
          </a:p>
          <a:p>
            <a:pPr algn="ctr">
              <a:buNone/>
            </a:pPr>
            <a:r>
              <a:rPr lang="ru-RU" sz="1400" b="1" dirty="0" smtClean="0">
                <a:latin typeface="Times New Roman" pitchFamily="18" charset="0"/>
                <a:cs typeface="Times New Roman" pitchFamily="18" charset="0"/>
              </a:rPr>
              <a:t>Одно из  них - Муниципальное бюджетное образовательное учреждение дополнительного образования детей  «Дом детского творчества» Первомайского района</a:t>
            </a:r>
          </a:p>
          <a:p>
            <a:pPr algn="ctr">
              <a:buNone/>
            </a:pPr>
            <a:endParaRPr lang="ru-RU" sz="1400" b="1" dirty="0" smtClean="0">
              <a:latin typeface="Times New Roman" pitchFamily="18" charset="0"/>
              <a:cs typeface="Times New Roman" pitchFamily="18" charset="0"/>
            </a:endParaRPr>
          </a:p>
          <a:p>
            <a:pPr>
              <a:buNone/>
            </a:pPr>
            <a:endParaRPr lang="ru-RU" sz="1400" b="1" dirty="0" smtClean="0">
              <a:latin typeface="Times New Roman" pitchFamily="18" charset="0"/>
              <a:cs typeface="Times New Roman" pitchFamily="18" charset="0"/>
            </a:endParaRPr>
          </a:p>
          <a:p>
            <a:pPr>
              <a:buNone/>
            </a:pPr>
            <a:endParaRPr lang="ru-RU" sz="1400" b="1" dirty="0" smtClean="0">
              <a:latin typeface="Times New Roman" pitchFamily="18" charset="0"/>
              <a:cs typeface="Times New Roman" pitchFamily="18" charset="0"/>
            </a:endParaRPr>
          </a:p>
          <a:p>
            <a:pPr>
              <a:buNone/>
            </a:pPr>
            <a:endParaRPr lang="ru-RU" sz="1400" b="1" dirty="0" smtClean="0">
              <a:latin typeface="Times New Roman" pitchFamily="18" charset="0"/>
              <a:cs typeface="Times New Roman" pitchFamily="18" charset="0"/>
            </a:endParaRPr>
          </a:p>
          <a:p>
            <a:pPr>
              <a:buNone/>
            </a:pPr>
            <a:endParaRPr lang="ru-RU" sz="1400" b="1" dirty="0" smtClean="0">
              <a:latin typeface="Times New Roman" pitchFamily="18" charset="0"/>
              <a:cs typeface="Times New Roman" pitchFamily="18" charset="0"/>
            </a:endParaRPr>
          </a:p>
          <a:p>
            <a:pPr>
              <a:buNone/>
            </a:pPr>
            <a:r>
              <a:rPr lang="ru-RU" sz="1400" dirty="0" smtClean="0">
                <a:latin typeface="Times New Roman" pitchFamily="18" charset="0"/>
                <a:cs typeface="Times New Roman" pitchFamily="18" charset="0"/>
              </a:rPr>
              <a:t>                </a:t>
            </a:r>
            <a:endParaRPr lang="ru-RU" sz="1400" b="1"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a:p>
        </p:txBody>
      </p:sp>
      <p:pic>
        <p:nvPicPr>
          <p:cNvPr id="4"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2"/>
          <a:srcRect/>
          <a:stretch>
            <a:fillRect/>
          </a:stretch>
        </p:blipFill>
        <p:spPr bwMode="auto">
          <a:xfrm>
            <a:off x="642910" y="428604"/>
            <a:ext cx="928662" cy="1160828"/>
          </a:xfrm>
          <a:prstGeom prst="rect">
            <a:avLst/>
          </a:prstGeom>
          <a:noFill/>
        </p:spPr>
      </p:pic>
      <p:sp>
        <p:nvSpPr>
          <p:cNvPr id="6" name="Прямоугольник 5"/>
          <p:cNvSpPr/>
          <p:nvPr/>
        </p:nvSpPr>
        <p:spPr>
          <a:xfrm>
            <a:off x="285720" y="1643051"/>
            <a:ext cx="8501122" cy="523220"/>
          </a:xfrm>
          <a:prstGeom prst="rect">
            <a:avLst/>
          </a:prstGeom>
        </p:spPr>
        <p:txBody>
          <a:bodyPr wrap="square">
            <a:spAutoFit/>
          </a:bodyPr>
          <a:lstStyle/>
          <a:p>
            <a:pPr algn="ctr"/>
            <a:endParaRPr lang="ru-RU" sz="1400" b="1" dirty="0" smtClean="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p:txBody>
      </p:sp>
      <p:sp>
        <p:nvSpPr>
          <p:cNvPr id="18434" name="AutoShape 2" descr="Картинки по запросу Республиканский детский дом г.ижевска фото"/>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8" name="Объект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000232" y="2571744"/>
            <a:ext cx="5000660" cy="3143271"/>
          </a:xfrm>
          <a:prstGeom prst="rect">
            <a:avLst/>
          </a:prstGeom>
        </p:spPr>
      </p:pic>
      <p:sp>
        <p:nvSpPr>
          <p:cNvPr id="9" name="Прямоугольник 8"/>
          <p:cNvSpPr/>
          <p:nvPr/>
        </p:nvSpPr>
        <p:spPr>
          <a:xfrm>
            <a:off x="2786050" y="5857892"/>
            <a:ext cx="3293081" cy="369332"/>
          </a:xfrm>
          <a:prstGeom prst="rect">
            <a:avLst/>
          </a:prstGeom>
        </p:spPr>
        <p:txBody>
          <a:bodyPr wrap="none">
            <a:spAutoFit/>
          </a:bodyPr>
          <a:lstStyle/>
          <a:p>
            <a:pPr algn="ctr"/>
            <a:r>
              <a:rPr lang="ru-RU" dirty="0" smtClean="0"/>
              <a:t>Официальный сайт - </a:t>
            </a:r>
            <a:r>
              <a:rPr lang="en-US" dirty="0" smtClean="0"/>
              <a:t>domdt.info</a:t>
            </a:r>
            <a:endParaRPr lang="ru-RU"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200" b="1" dirty="0" smtClean="0">
                <a:latin typeface="Times New Roman" pitchFamily="18" charset="0"/>
                <a:cs typeface="Times New Roman" pitchFamily="18" charset="0"/>
              </a:rPr>
              <a:t>Муниципальное образование «Город Ижевск»</a:t>
            </a:r>
            <a:endParaRPr lang="ru-RU" sz="1200" dirty="0"/>
          </a:p>
        </p:txBody>
      </p:sp>
      <p:sp>
        <p:nvSpPr>
          <p:cNvPr id="3" name="Содержимое 2"/>
          <p:cNvSpPr>
            <a:spLocks noGrp="1"/>
          </p:cNvSpPr>
          <p:nvPr>
            <p:ph idx="1"/>
          </p:nvPr>
        </p:nvSpPr>
        <p:spPr>
          <a:xfrm>
            <a:off x="457200" y="1500174"/>
            <a:ext cx="8472518" cy="5143536"/>
          </a:xfrm>
        </p:spPr>
        <p:txBody>
          <a:bodyPr>
            <a:normAutofit/>
          </a:bodyPr>
          <a:lstStyle/>
          <a:p>
            <a:pPr>
              <a:buNone/>
            </a:pPr>
            <a:r>
              <a:rPr lang="ru-RU" sz="1200" dirty="0" smtClean="0">
                <a:latin typeface="Times New Roman" pitchFamily="18" charset="0"/>
                <a:cs typeface="Times New Roman" pitchFamily="18" charset="0"/>
              </a:rPr>
              <a:t>                     </a:t>
            </a:r>
            <a:endParaRPr lang="ru-RU" sz="1400" dirty="0" smtClean="0">
              <a:latin typeface="Times New Roman" pitchFamily="18" charset="0"/>
              <a:cs typeface="Times New Roman" pitchFamily="18" charset="0"/>
            </a:endParaRPr>
          </a:p>
          <a:p>
            <a:pPr algn="ctr">
              <a:buNone/>
            </a:pPr>
            <a:r>
              <a:rPr lang="ru-RU" sz="1400" b="1" dirty="0" smtClean="0">
                <a:latin typeface="Times New Roman" pitchFamily="18" charset="0"/>
                <a:cs typeface="Times New Roman" pitchFamily="18" charset="0"/>
              </a:rPr>
              <a:t>Дополнительное образование в городе Ижевске</a:t>
            </a:r>
          </a:p>
          <a:p>
            <a:pPr algn="ctr">
              <a:buNone/>
            </a:pPr>
            <a:r>
              <a:rPr lang="ru-RU" sz="1400" b="1" dirty="0" smtClean="0">
                <a:latin typeface="Times New Roman" pitchFamily="18" charset="0"/>
                <a:cs typeface="Times New Roman" pitchFamily="18" charset="0"/>
              </a:rPr>
              <a:t>Муниципальное бюджетное образовательное учреждение дополнительного образования детей</a:t>
            </a:r>
          </a:p>
          <a:p>
            <a:pPr algn="ctr">
              <a:buNone/>
            </a:pPr>
            <a:r>
              <a:rPr lang="ru-RU" sz="1400" b="1" dirty="0" smtClean="0">
                <a:latin typeface="Times New Roman" pitchFamily="18" charset="0"/>
                <a:cs typeface="Times New Roman" pitchFamily="18" charset="0"/>
              </a:rPr>
              <a:t> «Дом детского творчества» Первомайского района</a:t>
            </a:r>
          </a:p>
          <a:p>
            <a:pPr>
              <a:buNone/>
            </a:pPr>
            <a:r>
              <a:rPr lang="ru-RU" sz="1400" dirty="0" smtClean="0">
                <a:latin typeface="Times New Roman" pitchFamily="18" charset="0"/>
                <a:cs typeface="Times New Roman" pitchFamily="18" charset="0"/>
              </a:rPr>
              <a:t>            </a:t>
            </a:r>
            <a:r>
              <a:rPr lang="ru-RU" sz="1400" b="1" dirty="0" smtClean="0">
                <a:solidFill>
                  <a:schemeClr val="tx2"/>
                </a:solidFill>
                <a:latin typeface="Times New Roman" pitchFamily="18" charset="0"/>
                <a:cs typeface="Times New Roman" pitchFamily="18" charset="0"/>
              </a:rPr>
              <a:t>На базе учреждения функционируют две городские опорные площадки   – «Семья и школа» и «ЭКО город – наш город»</a:t>
            </a:r>
          </a:p>
          <a:p>
            <a:pPr>
              <a:buNone/>
            </a:pPr>
            <a:r>
              <a:rPr lang="ru-RU" sz="1400" b="1" dirty="0" smtClean="0">
                <a:solidFill>
                  <a:schemeClr val="tx2"/>
                </a:solidFill>
                <a:latin typeface="Times New Roman" pitchFamily="18" charset="0"/>
                <a:cs typeface="Times New Roman" pitchFamily="18" charset="0"/>
              </a:rPr>
              <a:t>           Учреждение - Лауреат Всероссийского конкурса «100 лучших школ России» (2013)</a:t>
            </a:r>
          </a:p>
          <a:p>
            <a:pPr>
              <a:buNone/>
            </a:pPr>
            <a:r>
              <a:rPr lang="ru-RU" sz="1400" b="1" dirty="0" smtClean="0">
                <a:solidFill>
                  <a:schemeClr val="tx2"/>
                </a:solidFill>
                <a:latin typeface="Times New Roman" pitchFamily="18" charset="0"/>
                <a:cs typeface="Times New Roman" pitchFamily="18" charset="0"/>
              </a:rPr>
              <a:t>          Лауреат Всероссийского конкурса «Лучшее учреждение дополнительного образования детей» (2014)</a:t>
            </a:r>
          </a:p>
          <a:p>
            <a:pPr>
              <a:buNone/>
            </a:pPr>
            <a:r>
              <a:rPr lang="ru-RU" sz="1400" b="1" dirty="0" smtClean="0">
                <a:solidFill>
                  <a:schemeClr val="tx2"/>
                </a:solidFill>
                <a:latin typeface="Times New Roman" pitchFamily="18" charset="0"/>
                <a:cs typeface="Times New Roman" pitchFamily="18" charset="0"/>
              </a:rPr>
              <a:t>          Лауреат VI  Всероссийского конкурса сайтов «Позитивный </a:t>
            </a:r>
            <a:r>
              <a:rPr lang="ru-RU" sz="1400" b="1" dirty="0" err="1" smtClean="0">
                <a:solidFill>
                  <a:schemeClr val="tx2"/>
                </a:solidFill>
                <a:latin typeface="Times New Roman" pitchFamily="18" charset="0"/>
                <a:cs typeface="Times New Roman" pitchFamily="18" charset="0"/>
              </a:rPr>
              <a:t>контент</a:t>
            </a:r>
            <a:r>
              <a:rPr lang="ru-RU" sz="1400" b="1" dirty="0" smtClean="0">
                <a:solidFill>
                  <a:schemeClr val="tx2"/>
                </a:solidFill>
                <a:latin typeface="Times New Roman" pitchFamily="18" charset="0"/>
                <a:cs typeface="Times New Roman" pitchFamily="18" charset="0"/>
              </a:rPr>
              <a:t>» (2014)</a:t>
            </a:r>
          </a:p>
          <a:p>
            <a:pPr>
              <a:buNone/>
            </a:pPr>
            <a:endParaRPr lang="ru-RU" sz="1400" dirty="0" smtClean="0">
              <a:latin typeface="Times New Roman" pitchFamily="18" charset="0"/>
              <a:cs typeface="Times New Roman" pitchFamily="18" charset="0"/>
            </a:endParaRPr>
          </a:p>
          <a:p>
            <a:pPr algn="ctr">
              <a:buNone/>
            </a:pPr>
            <a:endParaRPr lang="ru-RU" sz="1400" b="1" dirty="0" smtClean="0">
              <a:latin typeface="Times New Roman" pitchFamily="18" charset="0"/>
              <a:cs typeface="Times New Roman" pitchFamily="18" charset="0"/>
            </a:endParaRPr>
          </a:p>
          <a:p>
            <a:pPr algn="ctr">
              <a:buNone/>
            </a:pPr>
            <a:endParaRPr lang="ru-RU" sz="1400" b="1"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b="1"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a:p>
        </p:txBody>
      </p:sp>
      <p:pic>
        <p:nvPicPr>
          <p:cNvPr id="4"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2"/>
          <a:srcRect/>
          <a:stretch>
            <a:fillRect/>
          </a:stretch>
        </p:blipFill>
        <p:spPr bwMode="auto">
          <a:xfrm>
            <a:off x="642910" y="428604"/>
            <a:ext cx="928662" cy="1160828"/>
          </a:xfrm>
          <a:prstGeom prst="rect">
            <a:avLst/>
          </a:prstGeom>
          <a:noFill/>
        </p:spPr>
      </p:pic>
      <p:sp>
        <p:nvSpPr>
          <p:cNvPr id="6" name="Прямоугольник 5"/>
          <p:cNvSpPr/>
          <p:nvPr/>
        </p:nvSpPr>
        <p:spPr>
          <a:xfrm>
            <a:off x="214282" y="1571612"/>
            <a:ext cx="8501122" cy="523220"/>
          </a:xfrm>
          <a:prstGeom prst="rect">
            <a:avLst/>
          </a:prstGeom>
        </p:spPr>
        <p:txBody>
          <a:bodyPr wrap="square">
            <a:spAutoFit/>
          </a:bodyPr>
          <a:lstStyle/>
          <a:p>
            <a:pPr algn="ctr"/>
            <a:endParaRPr lang="ru-RU" sz="1400" b="1" dirty="0" smtClean="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p:txBody>
      </p:sp>
      <p:sp>
        <p:nvSpPr>
          <p:cNvPr id="18434" name="AutoShape 2" descr="Картинки по запросу Республиканский детский дом г.ижевска фото"/>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8" name="Объект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2844" y="4572008"/>
            <a:ext cx="2857519" cy="2143140"/>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071802" y="4572008"/>
            <a:ext cx="2857519" cy="2143140"/>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143636" y="4572008"/>
            <a:ext cx="2738793" cy="207719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200" b="1" dirty="0" smtClean="0">
                <a:latin typeface="Times New Roman" pitchFamily="18" charset="0"/>
                <a:cs typeface="Times New Roman" pitchFamily="18" charset="0"/>
              </a:rPr>
              <a:t>Муниципальное образование «Город Ижевск»</a:t>
            </a:r>
            <a:endParaRPr lang="ru-RU" sz="1200" dirty="0"/>
          </a:p>
        </p:txBody>
      </p:sp>
      <p:sp>
        <p:nvSpPr>
          <p:cNvPr id="3" name="Содержимое 2"/>
          <p:cNvSpPr>
            <a:spLocks noGrp="1"/>
          </p:cNvSpPr>
          <p:nvPr>
            <p:ph idx="1"/>
          </p:nvPr>
        </p:nvSpPr>
        <p:spPr>
          <a:xfrm>
            <a:off x="457200" y="1357298"/>
            <a:ext cx="8472518" cy="5072098"/>
          </a:xfrm>
        </p:spPr>
        <p:txBody>
          <a:bodyPr>
            <a:normAutofit/>
          </a:bodyPr>
          <a:lstStyle/>
          <a:p>
            <a:pPr>
              <a:buNone/>
            </a:pPr>
            <a:r>
              <a:rPr lang="ru-RU" sz="1200" dirty="0" smtClean="0">
                <a:latin typeface="Times New Roman" pitchFamily="18" charset="0"/>
                <a:cs typeface="Times New Roman" pitchFamily="18" charset="0"/>
              </a:rPr>
              <a:t>                     </a:t>
            </a:r>
            <a:endParaRPr lang="ru-RU" sz="1400" dirty="0" smtClean="0">
              <a:latin typeface="Times New Roman" pitchFamily="18" charset="0"/>
              <a:cs typeface="Times New Roman" pitchFamily="18" charset="0"/>
            </a:endParaRPr>
          </a:p>
          <a:p>
            <a:pPr algn="ctr">
              <a:buNone/>
            </a:pPr>
            <a:r>
              <a:rPr lang="ru-RU" sz="1400" b="1" dirty="0" smtClean="0">
                <a:latin typeface="Times New Roman" pitchFamily="18" charset="0"/>
                <a:cs typeface="Times New Roman" pitchFamily="18" charset="0"/>
              </a:rPr>
              <a:t>Учреждения дополнительного образования детей и подростков по месту жительства</a:t>
            </a:r>
          </a:p>
          <a:p>
            <a:pPr>
              <a:buNone/>
            </a:pPr>
            <a:r>
              <a:rPr lang="ru-RU" sz="1200" b="1" dirty="0" smtClean="0">
                <a:latin typeface="Times New Roman" pitchFamily="18" charset="0"/>
                <a:cs typeface="Times New Roman" pitchFamily="18" charset="0"/>
              </a:rPr>
              <a:t>                 </a:t>
            </a:r>
            <a:r>
              <a:rPr lang="ru-RU" sz="1200" dirty="0" smtClean="0">
                <a:latin typeface="Times New Roman" pitchFamily="18" charset="0"/>
                <a:cs typeface="Times New Roman" pitchFamily="18" charset="0"/>
              </a:rPr>
              <a:t>В ведении Управления по делам молодежи Администрации г. Ижевска находится 13 муниципальных учреждений, в том числе 10 муниципальных образовательных учреждений дополнительного образования детей, которые включают в себя 49 детско-подростковых клубов по месту жительства. </a:t>
            </a:r>
          </a:p>
          <a:p>
            <a:pPr>
              <a:buNone/>
            </a:pPr>
            <a:r>
              <a:rPr lang="ru-RU" sz="1200" dirty="0" smtClean="0">
                <a:latin typeface="Times New Roman" pitchFamily="18" charset="0"/>
                <a:cs typeface="Times New Roman" pitchFamily="18" charset="0"/>
              </a:rPr>
              <a:t>                 В течение года в клубах обучались 6871 человек на постоянной основе и более 4000 – периодически посещающих. Кружковая деятельность в клубах осуществляется бесплатно и является доступной для детей и подростков из малообеспеченных семей. По данным социальных паспортов учреждений 15 % детей и подростков, занимающихся в учреждениях - из неполных семей, 2,5% - из многодетных, 4 % - из малообеспеченных, 1 % - из группы риска.</a:t>
            </a:r>
          </a:p>
          <a:p>
            <a:pPr>
              <a:buNone/>
            </a:pPr>
            <a:r>
              <a:rPr lang="ru-RU" sz="1200" dirty="0" smtClean="0">
                <a:latin typeface="Times New Roman" pitchFamily="18" charset="0"/>
                <a:cs typeface="Times New Roman" pitchFamily="18" charset="0"/>
              </a:rPr>
              <a:t>                Деятельность учреждений, ведущих работу с детьми и молодежью, по-прежнему остается востребованной молодым поколением. Ежегодно специалисты подведомственных учреждений оказывают более 4000 консультаций по социально-психологическому, юридическому и профориентационному направлению. </a:t>
            </a:r>
          </a:p>
          <a:p>
            <a:pPr>
              <a:buNone/>
            </a:pPr>
            <a:endParaRPr lang="ru-RU" sz="1400" dirty="0" smtClean="0">
              <a:latin typeface="Times New Roman" pitchFamily="18" charset="0"/>
              <a:cs typeface="Times New Roman" pitchFamily="18" charset="0"/>
            </a:endParaRPr>
          </a:p>
          <a:p>
            <a:pPr algn="ctr">
              <a:buNone/>
            </a:pPr>
            <a:endParaRPr lang="ru-RU" sz="1400" b="1" dirty="0" smtClean="0">
              <a:latin typeface="Times New Roman" pitchFamily="18" charset="0"/>
              <a:cs typeface="Times New Roman" pitchFamily="18" charset="0"/>
            </a:endParaRPr>
          </a:p>
          <a:p>
            <a:pPr>
              <a:buNone/>
            </a:pPr>
            <a:endParaRPr lang="ru-RU" sz="1400" b="1"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a:p>
        </p:txBody>
      </p:sp>
      <p:pic>
        <p:nvPicPr>
          <p:cNvPr id="4"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2"/>
          <a:srcRect/>
          <a:stretch>
            <a:fillRect/>
          </a:stretch>
        </p:blipFill>
        <p:spPr bwMode="auto">
          <a:xfrm>
            <a:off x="642910" y="428604"/>
            <a:ext cx="928662" cy="1160828"/>
          </a:xfrm>
          <a:prstGeom prst="rect">
            <a:avLst/>
          </a:prstGeom>
          <a:noFill/>
        </p:spPr>
      </p:pic>
      <p:sp>
        <p:nvSpPr>
          <p:cNvPr id="6" name="Прямоугольник 5"/>
          <p:cNvSpPr/>
          <p:nvPr/>
        </p:nvSpPr>
        <p:spPr>
          <a:xfrm>
            <a:off x="285720" y="1643051"/>
            <a:ext cx="8501122" cy="523220"/>
          </a:xfrm>
          <a:prstGeom prst="rect">
            <a:avLst/>
          </a:prstGeom>
        </p:spPr>
        <p:txBody>
          <a:bodyPr wrap="square">
            <a:spAutoFit/>
          </a:bodyPr>
          <a:lstStyle/>
          <a:p>
            <a:pPr algn="ctr"/>
            <a:endParaRPr lang="ru-RU" sz="1400" b="1" dirty="0" smtClean="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p:txBody>
      </p:sp>
      <p:sp>
        <p:nvSpPr>
          <p:cNvPr id="18434" name="AutoShape 2" descr="Картинки по запросу Республиканский детский дом г.ижевска фото"/>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9168" name="Picture 16" descr="http://www.izh.ru/res_ru/0_value_77383_604.jpg"/>
          <p:cNvPicPr>
            <a:picLocks noChangeAspect="1" noChangeArrowheads="1"/>
          </p:cNvPicPr>
          <p:nvPr/>
        </p:nvPicPr>
        <p:blipFill>
          <a:blip r:embed="rId3"/>
          <a:srcRect/>
          <a:stretch>
            <a:fillRect/>
          </a:stretch>
        </p:blipFill>
        <p:spPr bwMode="auto">
          <a:xfrm>
            <a:off x="285720" y="4000504"/>
            <a:ext cx="3786214" cy="2714644"/>
          </a:xfrm>
          <a:prstGeom prst="rect">
            <a:avLst/>
          </a:prstGeom>
          <a:noFill/>
        </p:spPr>
      </p:pic>
      <p:pic>
        <p:nvPicPr>
          <p:cNvPr id="49170" name="Picture 18" descr="http://www.izh.ru/res_ru/0_value_77379_604.jpg"/>
          <p:cNvPicPr>
            <a:picLocks noChangeAspect="1" noChangeArrowheads="1"/>
          </p:cNvPicPr>
          <p:nvPr/>
        </p:nvPicPr>
        <p:blipFill>
          <a:blip r:embed="rId4"/>
          <a:srcRect/>
          <a:stretch>
            <a:fillRect/>
          </a:stretch>
        </p:blipFill>
        <p:spPr bwMode="auto">
          <a:xfrm>
            <a:off x="5072066" y="4000504"/>
            <a:ext cx="3609964" cy="2714644"/>
          </a:xfrm>
          <a:prstGeom prst="rect">
            <a:avLst/>
          </a:prstGeom>
          <a:noFill/>
        </p:spPr>
      </p:pic>
      <p:pic>
        <p:nvPicPr>
          <p:cNvPr id="49172" name="Picture 20" descr="http://vk.com/izhevsk_molodoy"/>
          <p:cNvPicPr>
            <a:picLocks noChangeAspect="1" noChangeArrowheads="1"/>
          </p:cNvPicPr>
          <p:nvPr/>
        </p:nvPicPr>
        <p:blipFill>
          <a:blip r:embed="rId5"/>
          <a:srcRect/>
          <a:stretch>
            <a:fillRect/>
          </a:stretch>
        </p:blipFill>
        <p:spPr bwMode="auto">
          <a:xfrm>
            <a:off x="7536668" y="0"/>
            <a:ext cx="1607332" cy="158112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11222"/>
          </a:xfrm>
        </p:spPr>
        <p:txBody>
          <a:bodyPr>
            <a:normAutofit/>
          </a:bodyPr>
          <a:lstStyle/>
          <a:p>
            <a:r>
              <a:rPr lang="ru-RU" sz="1200" b="1" dirty="0" smtClean="0">
                <a:latin typeface="Times New Roman" pitchFamily="18" charset="0"/>
                <a:cs typeface="Times New Roman" pitchFamily="18" charset="0"/>
              </a:rPr>
              <a:t>Муниципальное образование «Город Ижевск»</a:t>
            </a:r>
            <a:endParaRPr lang="ru-RU" sz="1200" dirty="0"/>
          </a:p>
        </p:txBody>
      </p:sp>
      <p:sp>
        <p:nvSpPr>
          <p:cNvPr id="3" name="Содержимое 2"/>
          <p:cNvSpPr>
            <a:spLocks noGrp="1"/>
          </p:cNvSpPr>
          <p:nvPr>
            <p:ph idx="1"/>
          </p:nvPr>
        </p:nvSpPr>
        <p:spPr>
          <a:xfrm>
            <a:off x="428596" y="1357298"/>
            <a:ext cx="8472518" cy="4929222"/>
          </a:xfrm>
        </p:spPr>
        <p:txBody>
          <a:bodyPr>
            <a:normAutofit/>
          </a:bodyPr>
          <a:lstStyle/>
          <a:p>
            <a:pPr>
              <a:buNone/>
            </a:pPr>
            <a:r>
              <a:rPr lang="ru-RU" sz="1200" dirty="0" smtClean="0">
                <a:latin typeface="Times New Roman" pitchFamily="18" charset="0"/>
                <a:cs typeface="Times New Roman" pitchFamily="18" charset="0"/>
              </a:rPr>
              <a:t>                     </a:t>
            </a:r>
            <a:endParaRPr lang="ru-RU" sz="1400" dirty="0" smtClean="0">
              <a:latin typeface="Times New Roman" pitchFamily="18" charset="0"/>
              <a:cs typeface="Times New Roman" pitchFamily="18" charset="0"/>
            </a:endParaRPr>
          </a:p>
          <a:p>
            <a:pPr>
              <a:buNone/>
            </a:pPr>
            <a:endParaRPr lang="ru-RU" sz="1400" b="1"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a:p>
        </p:txBody>
      </p:sp>
      <p:pic>
        <p:nvPicPr>
          <p:cNvPr id="4"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2"/>
          <a:srcRect/>
          <a:stretch>
            <a:fillRect/>
          </a:stretch>
        </p:blipFill>
        <p:spPr bwMode="auto">
          <a:xfrm>
            <a:off x="642910" y="428604"/>
            <a:ext cx="928662" cy="1160828"/>
          </a:xfrm>
          <a:prstGeom prst="rect">
            <a:avLst/>
          </a:prstGeom>
          <a:noFill/>
        </p:spPr>
      </p:pic>
      <p:sp>
        <p:nvSpPr>
          <p:cNvPr id="6" name="Прямоугольник 5"/>
          <p:cNvSpPr/>
          <p:nvPr/>
        </p:nvSpPr>
        <p:spPr>
          <a:xfrm>
            <a:off x="285720" y="1643051"/>
            <a:ext cx="8501122" cy="954107"/>
          </a:xfrm>
          <a:prstGeom prst="rect">
            <a:avLst/>
          </a:prstGeom>
        </p:spPr>
        <p:txBody>
          <a:bodyPr wrap="square">
            <a:spAutoFit/>
          </a:bodyPr>
          <a:lstStyle/>
          <a:p>
            <a:r>
              <a:rPr lang="ru-RU" sz="1400" b="1" dirty="0" smtClean="0">
                <a:latin typeface="Times New Roman" pitchFamily="18" charset="0"/>
                <a:cs typeface="Times New Roman" pitchFamily="18" charset="0"/>
              </a:rPr>
              <a:t>Ознакомиться с деятельностью  учреждений дополнительного образования  для детей и подростков по месту жительства можно на сайте </a:t>
            </a:r>
            <a:r>
              <a:rPr lang="en-US" sz="1400" b="1" dirty="0" smtClean="0">
                <a:latin typeface="Times New Roman" pitchFamily="18" charset="0"/>
                <a:cs typeface="Times New Roman" pitchFamily="18" charset="0"/>
                <a:hlinkClick r:id="rId3"/>
              </a:rPr>
              <a:t>http://www.izh.ru/i/info/14256.html</a:t>
            </a:r>
            <a:endParaRPr lang="ru-RU" sz="1400" b="1" dirty="0" smtClean="0">
              <a:latin typeface="Times New Roman" pitchFamily="18" charset="0"/>
              <a:cs typeface="Times New Roman" pitchFamily="18" charset="0"/>
            </a:endParaRPr>
          </a:p>
          <a:p>
            <a:pPr algn="ctr"/>
            <a:endParaRPr lang="ru-RU" sz="1400" b="1" dirty="0" smtClean="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p:txBody>
      </p:sp>
      <p:sp>
        <p:nvSpPr>
          <p:cNvPr id="18434" name="AutoShape 2" descr="Картинки по запросу Республиканский детский дом г.ижевска фото"/>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 name="Рисунок 6"/>
          <p:cNvPicPr/>
          <p:nvPr/>
        </p:nvPicPr>
        <p:blipFill>
          <a:blip r:embed="rId4"/>
          <a:srcRect/>
          <a:stretch>
            <a:fillRect/>
          </a:stretch>
        </p:blipFill>
        <p:spPr bwMode="auto">
          <a:xfrm>
            <a:off x="1500166" y="2214554"/>
            <a:ext cx="6572296" cy="46434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200" b="1" dirty="0" smtClean="0">
                <a:latin typeface="Times New Roman" pitchFamily="18" charset="0"/>
                <a:cs typeface="Times New Roman" pitchFamily="18" charset="0"/>
              </a:rPr>
              <a:t>Муниципальное образование «Город Ижевск»</a:t>
            </a:r>
            <a:endParaRPr lang="ru-RU" sz="1200" dirty="0"/>
          </a:p>
        </p:txBody>
      </p:sp>
      <p:sp>
        <p:nvSpPr>
          <p:cNvPr id="3" name="Содержимое 2"/>
          <p:cNvSpPr>
            <a:spLocks noGrp="1"/>
          </p:cNvSpPr>
          <p:nvPr>
            <p:ph idx="1"/>
          </p:nvPr>
        </p:nvSpPr>
        <p:spPr>
          <a:xfrm>
            <a:off x="428596" y="1214422"/>
            <a:ext cx="8472518" cy="5072098"/>
          </a:xfrm>
        </p:spPr>
        <p:txBody>
          <a:bodyPr>
            <a:normAutofit/>
          </a:bodyPr>
          <a:lstStyle/>
          <a:p>
            <a:pPr algn="ctr">
              <a:buNone/>
            </a:pPr>
            <a:r>
              <a:rPr lang="ru-RU" sz="1200" dirty="0" smtClean="0">
                <a:latin typeface="Times New Roman" pitchFamily="18" charset="0"/>
                <a:cs typeface="Times New Roman" pitchFamily="18" charset="0"/>
              </a:rPr>
              <a:t>                     </a:t>
            </a:r>
            <a:r>
              <a:rPr lang="ru-RU" sz="1400" b="1" dirty="0" smtClean="0">
                <a:latin typeface="Times New Roman" pitchFamily="18" charset="0"/>
                <a:cs typeface="Times New Roman" pitchFamily="18" charset="0"/>
              </a:rPr>
              <a:t>Развитие детского и семейного спорта, физической культуры и туризма</a:t>
            </a:r>
          </a:p>
          <a:p>
            <a:pPr>
              <a:buNone/>
            </a:pPr>
            <a:r>
              <a:rPr lang="ru-RU" sz="1400" b="1"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В городе Ижевске 21 муниципальное учреждение дополнительного образования детей спортивной направленности, где культивируется 44 вида спорта. Наиболее популярными на протяжении нескольких лет остаются такие виды спорта как плавание, легкая атлетика, футбол, лыжные гонки, волейбол и баскетбол. В настоящее время в спортивных школах занимается 16458 тыс. детей и подростков. Ознакомится с деятельностью учреждений спортивной направленности можно на странице: </a:t>
            </a:r>
            <a:r>
              <a:rPr lang="en-US" sz="1400" dirty="0" smtClean="0">
                <a:latin typeface="Times New Roman" pitchFamily="18" charset="0"/>
                <a:cs typeface="Times New Roman" pitchFamily="18" charset="0"/>
                <a:hlinkClick r:id="rId2"/>
              </a:rPr>
              <a:t>http://www.izh.ru/i/info/14255.html</a:t>
            </a: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a:p>
        </p:txBody>
      </p:sp>
      <p:pic>
        <p:nvPicPr>
          <p:cNvPr id="4"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3"/>
          <a:srcRect/>
          <a:stretch>
            <a:fillRect/>
          </a:stretch>
        </p:blipFill>
        <p:spPr bwMode="auto">
          <a:xfrm>
            <a:off x="642910" y="428604"/>
            <a:ext cx="928662" cy="1160828"/>
          </a:xfrm>
          <a:prstGeom prst="rect">
            <a:avLst/>
          </a:prstGeom>
          <a:noFill/>
        </p:spPr>
      </p:pic>
      <p:sp>
        <p:nvSpPr>
          <p:cNvPr id="6" name="Прямоугольник 5"/>
          <p:cNvSpPr/>
          <p:nvPr/>
        </p:nvSpPr>
        <p:spPr>
          <a:xfrm>
            <a:off x="285720" y="1643051"/>
            <a:ext cx="8501122" cy="523220"/>
          </a:xfrm>
          <a:prstGeom prst="rect">
            <a:avLst/>
          </a:prstGeom>
        </p:spPr>
        <p:txBody>
          <a:bodyPr wrap="square">
            <a:spAutoFit/>
          </a:bodyPr>
          <a:lstStyle/>
          <a:p>
            <a:pPr algn="ctr"/>
            <a:r>
              <a:rPr lang="ru-RU" sz="1400" b="1" dirty="0" smtClean="0">
                <a:latin typeface="Times New Roman" pitchFamily="18" charset="0"/>
                <a:cs typeface="Times New Roman" pitchFamily="18" charset="0"/>
              </a:rPr>
              <a:t> </a:t>
            </a:r>
          </a:p>
          <a:p>
            <a:endParaRPr lang="ru-RU" sz="1400" dirty="0">
              <a:latin typeface="Times New Roman" pitchFamily="18" charset="0"/>
              <a:cs typeface="Times New Roman" pitchFamily="18" charset="0"/>
            </a:endParaRPr>
          </a:p>
        </p:txBody>
      </p:sp>
      <p:sp>
        <p:nvSpPr>
          <p:cNvPr id="18434" name="AutoShape 2" descr="Картинки по запросу Республиканский детский дом г.ижевска фото"/>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9" name="Рисунок 8"/>
          <p:cNvPicPr/>
          <p:nvPr/>
        </p:nvPicPr>
        <p:blipFill>
          <a:blip r:embed="rId4"/>
          <a:srcRect/>
          <a:stretch>
            <a:fillRect/>
          </a:stretch>
        </p:blipFill>
        <p:spPr bwMode="auto">
          <a:xfrm>
            <a:off x="1857356" y="2928934"/>
            <a:ext cx="5500726" cy="39290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200" b="1" dirty="0" smtClean="0">
                <a:latin typeface="Times New Roman" pitchFamily="18" charset="0"/>
                <a:cs typeface="Times New Roman" pitchFamily="18" charset="0"/>
              </a:rPr>
              <a:t>Муниципальное образование «Город Ижевск»</a:t>
            </a:r>
            <a:endParaRPr lang="ru-RU" sz="1200" dirty="0"/>
          </a:p>
        </p:txBody>
      </p:sp>
      <p:sp>
        <p:nvSpPr>
          <p:cNvPr id="3" name="Содержимое 2"/>
          <p:cNvSpPr>
            <a:spLocks noGrp="1"/>
          </p:cNvSpPr>
          <p:nvPr>
            <p:ph idx="1"/>
          </p:nvPr>
        </p:nvSpPr>
        <p:spPr>
          <a:xfrm>
            <a:off x="428596" y="1357298"/>
            <a:ext cx="8472518" cy="4929222"/>
          </a:xfrm>
        </p:spPr>
        <p:txBody>
          <a:bodyPr>
            <a:normAutofit/>
          </a:bodyPr>
          <a:lstStyle/>
          <a:p>
            <a:pPr algn="ctr">
              <a:buNone/>
            </a:pPr>
            <a:r>
              <a:rPr lang="ru-RU" sz="1200" dirty="0" smtClean="0">
                <a:latin typeface="Times New Roman" pitchFamily="18" charset="0"/>
                <a:cs typeface="Times New Roman" pitchFamily="18" charset="0"/>
              </a:rPr>
              <a:t>                     </a:t>
            </a:r>
            <a:r>
              <a:rPr lang="ru-RU" sz="1400" b="1" dirty="0" smtClean="0">
                <a:latin typeface="Times New Roman" pitchFamily="18" charset="0"/>
                <a:cs typeface="Times New Roman" pitchFamily="18" charset="0"/>
              </a:rPr>
              <a:t>Развитие детского и семейного спорта, физической культуры и туризма</a:t>
            </a:r>
          </a:p>
          <a:p>
            <a:pPr>
              <a:buNone/>
            </a:pPr>
            <a:r>
              <a:rPr lang="ru-RU" sz="1400" b="1" dirty="0" smtClean="0">
                <a:latin typeface="Times New Roman" pitchFamily="18" charset="0"/>
                <a:cs typeface="Times New Roman" pitchFamily="18" charset="0"/>
              </a:rPr>
              <a:t>                   </a:t>
            </a: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a:p>
        </p:txBody>
      </p:sp>
      <p:pic>
        <p:nvPicPr>
          <p:cNvPr id="4"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2"/>
          <a:srcRect/>
          <a:stretch>
            <a:fillRect/>
          </a:stretch>
        </p:blipFill>
        <p:spPr bwMode="auto">
          <a:xfrm>
            <a:off x="642910" y="428604"/>
            <a:ext cx="928662" cy="1160828"/>
          </a:xfrm>
          <a:prstGeom prst="rect">
            <a:avLst/>
          </a:prstGeom>
          <a:noFill/>
        </p:spPr>
      </p:pic>
      <p:sp>
        <p:nvSpPr>
          <p:cNvPr id="6" name="Прямоугольник 5"/>
          <p:cNvSpPr/>
          <p:nvPr/>
        </p:nvSpPr>
        <p:spPr>
          <a:xfrm>
            <a:off x="285720" y="1643051"/>
            <a:ext cx="8501122" cy="523220"/>
          </a:xfrm>
          <a:prstGeom prst="rect">
            <a:avLst/>
          </a:prstGeom>
        </p:spPr>
        <p:txBody>
          <a:bodyPr wrap="square">
            <a:spAutoFit/>
          </a:bodyPr>
          <a:lstStyle/>
          <a:p>
            <a:pPr algn="ctr"/>
            <a:r>
              <a:rPr lang="ru-RU" sz="1400" b="1" dirty="0" smtClean="0">
                <a:latin typeface="Times New Roman" pitchFamily="18" charset="0"/>
                <a:cs typeface="Times New Roman" pitchFamily="18" charset="0"/>
              </a:rPr>
              <a:t> </a:t>
            </a:r>
          </a:p>
          <a:p>
            <a:endParaRPr lang="ru-RU" sz="1400" dirty="0">
              <a:latin typeface="Times New Roman" pitchFamily="18" charset="0"/>
              <a:cs typeface="Times New Roman" pitchFamily="18" charset="0"/>
            </a:endParaRPr>
          </a:p>
        </p:txBody>
      </p:sp>
      <p:sp>
        <p:nvSpPr>
          <p:cNvPr id="18434" name="AutoShape 2" descr="Картинки по запросу Республиканский детский дом г.ижевска фото"/>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8" name="Рисунок 7"/>
          <p:cNvPicPr/>
          <p:nvPr/>
        </p:nvPicPr>
        <p:blipFill>
          <a:blip r:embed="rId3"/>
          <a:srcRect/>
          <a:stretch>
            <a:fillRect/>
          </a:stretch>
        </p:blipFill>
        <p:spPr bwMode="auto">
          <a:xfrm>
            <a:off x="714348" y="1714488"/>
            <a:ext cx="8001056" cy="5143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571473" y="1428736"/>
            <a:ext cx="5572164" cy="2576328"/>
          </a:xfrm>
        </p:spPr>
        <p:txBody>
          <a:bodyPr>
            <a:normAutofit fontScale="25000" lnSpcReduction="20000"/>
          </a:bodyPr>
          <a:lstStyle/>
          <a:p>
            <a:pPr algn="ctr"/>
            <a:endParaRPr lang="ru-RU" sz="12800" b="1" dirty="0" smtClean="0">
              <a:solidFill>
                <a:schemeClr val="tx2"/>
              </a:solidFill>
              <a:effectLst>
                <a:outerShdw blurRad="38100" dist="38100" dir="2700000" algn="tl">
                  <a:srgbClr val="C0C0C0"/>
                </a:outerShdw>
              </a:effectLst>
            </a:endParaRPr>
          </a:p>
          <a:p>
            <a:pPr algn="ctr">
              <a:lnSpc>
                <a:spcPct val="120000"/>
              </a:lnSpc>
            </a:pPr>
            <a:r>
              <a:rPr lang="ru-RU" sz="12800" b="1" dirty="0" smtClean="0">
                <a:solidFill>
                  <a:schemeClr val="tx2"/>
                </a:solidFill>
                <a:effectLst>
                  <a:outerShdw blurRad="38100" dist="38100" dir="2700000" algn="tl">
                    <a:srgbClr val="C0C0C0"/>
                  </a:outerShdw>
                </a:effectLst>
              </a:rPr>
              <a:t>Схема расположения учреждений для детей в городе Ижевске</a:t>
            </a:r>
            <a:endParaRPr lang="ru-RU" sz="12800" b="1" dirty="0">
              <a:solidFill>
                <a:schemeClr val="tx2"/>
              </a:solidFill>
            </a:endParaRPr>
          </a:p>
          <a:p>
            <a:pPr algn="ctr"/>
            <a:endParaRPr lang="ru-RU" dirty="0" smtClean="0"/>
          </a:p>
          <a:p>
            <a:pPr algn="ctr"/>
            <a:endParaRPr lang="ru-RU" dirty="0"/>
          </a:p>
          <a:p>
            <a:pPr algn="ctr"/>
            <a:endParaRPr lang="ru-RU" dirty="0" smtClean="0"/>
          </a:p>
          <a:p>
            <a:pPr algn="ctr"/>
            <a:endParaRPr lang="ru-RU" dirty="0"/>
          </a:p>
          <a:p>
            <a:pPr algn="ctr"/>
            <a:endParaRPr lang="ru-RU" dirty="0" smtClean="0"/>
          </a:p>
          <a:p>
            <a:pPr algn="ctr"/>
            <a:endParaRPr lang="ru-RU" dirty="0"/>
          </a:p>
          <a:p>
            <a:pPr algn="ctr"/>
            <a:endParaRPr lang="ru-RU" dirty="0" smtClean="0"/>
          </a:p>
          <a:p>
            <a:pPr algn="ctr"/>
            <a:r>
              <a:rPr lang="ru-RU" sz="7200" dirty="0" smtClean="0"/>
              <a:t>              </a:t>
            </a:r>
            <a:endParaRPr lang="ru-RU" sz="7200" dirty="0"/>
          </a:p>
        </p:txBody>
      </p:sp>
      <p:sp>
        <p:nvSpPr>
          <p:cNvPr id="2" name="Заголовок 1"/>
          <p:cNvSpPr>
            <a:spLocks noGrp="1"/>
          </p:cNvSpPr>
          <p:nvPr>
            <p:ph type="ctrTitle"/>
          </p:nvPr>
        </p:nvSpPr>
        <p:spPr>
          <a:xfrm>
            <a:off x="827584" y="620688"/>
            <a:ext cx="7175351" cy="720080"/>
          </a:xfrm>
        </p:spPr>
        <p:txBody>
          <a:bodyPr/>
          <a:lstStyle/>
          <a:p>
            <a:pPr marL="182880" indent="0" algn="ctr">
              <a:buNone/>
            </a:pPr>
            <a:r>
              <a:rPr lang="ru-RU" sz="1400" b="1" dirty="0" smtClean="0">
                <a:latin typeface="Times New Roman" pitchFamily="18" charset="0"/>
                <a:cs typeface="Times New Roman" pitchFamily="18" charset="0"/>
              </a:rPr>
              <a:t>Муниципальное образование «Город Ижевск»</a:t>
            </a:r>
            <a:endParaRPr lang="ru-RU" sz="1400" b="1"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286512" y="1428736"/>
            <a:ext cx="2670175" cy="2305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3"/>
          <a:srcRect/>
          <a:stretch>
            <a:fillRect/>
          </a:stretch>
        </p:blipFill>
        <p:spPr bwMode="auto">
          <a:xfrm>
            <a:off x="214282" y="357166"/>
            <a:ext cx="1143000" cy="1428750"/>
          </a:xfrm>
          <a:prstGeom prst="rect">
            <a:avLst/>
          </a:prstGeom>
          <a:noFill/>
        </p:spPr>
      </p:pic>
      <p:pic>
        <p:nvPicPr>
          <p:cNvPr id="8" name="Picture 2" descr="C:\Users\Наталья\Desktop\logo_deti_big.png"/>
          <p:cNvPicPr>
            <a:picLocks noChangeAspect="1" noChangeArrowheads="1"/>
          </p:cNvPicPr>
          <p:nvPr/>
        </p:nvPicPr>
        <p:blipFill>
          <a:blip r:embed="rId4" cstate="print"/>
          <a:srcRect/>
          <a:stretch>
            <a:fillRect/>
          </a:stretch>
        </p:blipFill>
        <p:spPr bwMode="auto">
          <a:xfrm>
            <a:off x="1643042" y="3857628"/>
            <a:ext cx="4572000" cy="2400637"/>
          </a:xfrm>
          <a:prstGeom prst="rect">
            <a:avLst/>
          </a:prstGeom>
          <a:noFill/>
        </p:spPr>
      </p:pic>
    </p:spTree>
    <p:extLst>
      <p:ext uri="{BB962C8B-B14F-4D97-AF65-F5344CB8AC3E}">
        <p14:creationId xmlns:p14="http://schemas.microsoft.com/office/powerpoint/2010/main" xmlns="" val="25637980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200" b="1" dirty="0" smtClean="0">
                <a:latin typeface="Times New Roman" pitchFamily="18" charset="0"/>
                <a:cs typeface="Times New Roman" pitchFamily="18" charset="0"/>
              </a:rPr>
              <a:t>Муниципальное образование «Город Ижевск»</a:t>
            </a:r>
            <a:endParaRPr lang="ru-RU" sz="1200" dirty="0"/>
          </a:p>
        </p:txBody>
      </p:sp>
      <p:sp>
        <p:nvSpPr>
          <p:cNvPr id="3" name="Содержимое 2"/>
          <p:cNvSpPr>
            <a:spLocks noGrp="1"/>
          </p:cNvSpPr>
          <p:nvPr>
            <p:ph idx="1"/>
          </p:nvPr>
        </p:nvSpPr>
        <p:spPr>
          <a:xfrm>
            <a:off x="457200" y="1500174"/>
            <a:ext cx="8472518" cy="4929222"/>
          </a:xfrm>
        </p:spPr>
        <p:txBody>
          <a:bodyPr>
            <a:normAutofit/>
          </a:bodyPr>
          <a:lstStyle/>
          <a:p>
            <a:pPr>
              <a:buNone/>
            </a:pPr>
            <a:r>
              <a:rPr lang="ru-RU" sz="1200" dirty="0" smtClean="0">
                <a:latin typeface="Times New Roman" pitchFamily="18" charset="0"/>
                <a:cs typeface="Times New Roman" pitchFamily="18" charset="0"/>
              </a:rPr>
              <a:t>                     </a:t>
            </a:r>
            <a:endParaRPr lang="ru-RU" sz="1400" dirty="0" smtClean="0">
              <a:latin typeface="Times New Roman" pitchFamily="18" charset="0"/>
              <a:cs typeface="Times New Roman" pitchFamily="18" charset="0"/>
            </a:endParaRPr>
          </a:p>
          <a:p>
            <a:pPr algn="ctr">
              <a:buNone/>
            </a:pPr>
            <a:r>
              <a:rPr lang="ru-RU" sz="1400" b="1" dirty="0" smtClean="0">
                <a:latin typeface="Times New Roman" pitchFamily="18" charset="0"/>
                <a:cs typeface="Times New Roman" pitchFamily="18" charset="0"/>
              </a:rPr>
              <a:t>Досуг детей в сфере культуры и искусства. Организация культурного досуга семей, имеющих детей</a:t>
            </a:r>
          </a:p>
          <a:p>
            <a:pPr>
              <a:buNone/>
            </a:pPr>
            <a:endParaRPr lang="ru-RU" sz="1400" b="1" dirty="0" smtClean="0">
              <a:latin typeface="Times New Roman" pitchFamily="18" charset="0"/>
              <a:cs typeface="Times New Roman" pitchFamily="18" charset="0"/>
            </a:endParaRPr>
          </a:p>
          <a:p>
            <a:pPr algn="just">
              <a:buNone/>
            </a:pPr>
            <a:r>
              <a:rPr lang="ru-RU" sz="1400" dirty="0" smtClean="0">
                <a:latin typeface="Times New Roman" pitchFamily="18" charset="0"/>
                <a:cs typeface="Times New Roman" pitchFamily="18" charset="0"/>
              </a:rPr>
              <a:t>                На территории Ижевска осуществляют деятельность более 100 учреждений культуры и искусства (в т.ч. 44 – муниципальных), что позволяет решать актуальные задачи  и осуществлять современные культурные запросы жителей Ижевска. </a:t>
            </a:r>
          </a:p>
          <a:p>
            <a:pPr algn="just">
              <a:buNone/>
            </a:pPr>
            <a:r>
              <a:rPr lang="ru-RU" sz="1400" dirty="0" smtClean="0">
                <a:latin typeface="Times New Roman" pitchFamily="18" charset="0"/>
                <a:cs typeface="Times New Roman" pitchFamily="18" charset="0"/>
              </a:rPr>
              <a:t>               Сеть учреждений культуры и учреждений дополнительного образования детей, подведомственных Управлению по культуре, включает в себя:</a:t>
            </a:r>
          </a:p>
          <a:p>
            <a:pPr algn="just">
              <a:buNone/>
            </a:pPr>
            <a:r>
              <a:rPr lang="ru-RU" sz="1400" dirty="0" smtClean="0">
                <a:latin typeface="Times New Roman" pitchFamily="18" charset="0"/>
                <a:cs typeface="Times New Roman" pitchFamily="18" charset="0"/>
              </a:rPr>
              <a:t>- муниципальные бюджетные и автономные учреждения дополнительного образования – детские школы искусств - 13;</a:t>
            </a:r>
          </a:p>
          <a:p>
            <a:pPr algn="just">
              <a:buNone/>
            </a:pPr>
            <a:r>
              <a:rPr lang="ru-RU" sz="1400" dirty="0" smtClean="0">
                <a:latin typeface="Times New Roman" pitchFamily="18" charset="0"/>
                <a:cs typeface="Times New Roman" pitchFamily="18" charset="0"/>
              </a:rPr>
              <a:t>- муниципальные бюджетные и автономные учреждения культуры - 4;</a:t>
            </a:r>
          </a:p>
          <a:p>
            <a:pPr algn="just">
              <a:buNone/>
            </a:pPr>
            <a:r>
              <a:rPr lang="ru-RU" sz="1400" dirty="0" smtClean="0">
                <a:latin typeface="Times New Roman" pitchFamily="18" charset="0"/>
                <a:cs typeface="Times New Roman" pitchFamily="18" charset="0"/>
              </a:rPr>
              <a:t>- профессиональные муниципальные творческие коллективы, подведомственные Управлению по культуре –3;</a:t>
            </a:r>
          </a:p>
          <a:p>
            <a:pPr algn="just">
              <a:buNone/>
            </a:pPr>
            <a:r>
              <a:rPr lang="ru-RU" sz="1400" dirty="0" smtClean="0">
                <a:latin typeface="Times New Roman" pitchFamily="18" charset="0"/>
                <a:cs typeface="Times New Roman" pitchFamily="18" charset="0"/>
              </a:rPr>
              <a:t> - муниципальное бюджетное учреждение «Централизованная библиотечная система г. Ижевска», в состав которой входят 26 библиотек – филиалов.</a:t>
            </a:r>
          </a:p>
          <a:p>
            <a:pPr algn="just">
              <a:buNone/>
            </a:pPr>
            <a:r>
              <a:rPr lang="ru-RU" sz="1400" dirty="0" smtClean="0">
                <a:latin typeface="Times New Roman" pitchFamily="18" charset="0"/>
                <a:cs typeface="Times New Roman" pitchFamily="18" charset="0"/>
              </a:rPr>
              <a:t>              Развитая сеть учреждений культуры, муниципальный выставочный центр «Галерея» и организации дополнительного образования детей в сфере культуры и искусства на территории города Ижевска позволяют обеспечивать предоставление услуг населению в сфере культуры и искусства на достаточно высоком уровне для всех возрастных групп населения. </a:t>
            </a:r>
          </a:p>
          <a:p>
            <a:pPr>
              <a:buNone/>
            </a:pPr>
            <a:endParaRPr lang="ru-RU" sz="1400" b="1"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a:p>
        </p:txBody>
      </p:sp>
      <p:pic>
        <p:nvPicPr>
          <p:cNvPr id="4"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2"/>
          <a:srcRect/>
          <a:stretch>
            <a:fillRect/>
          </a:stretch>
        </p:blipFill>
        <p:spPr bwMode="auto">
          <a:xfrm>
            <a:off x="642910" y="428604"/>
            <a:ext cx="928662" cy="1160828"/>
          </a:xfrm>
          <a:prstGeom prst="rect">
            <a:avLst/>
          </a:prstGeom>
          <a:noFill/>
        </p:spPr>
      </p:pic>
      <p:sp>
        <p:nvSpPr>
          <p:cNvPr id="6" name="Прямоугольник 5"/>
          <p:cNvSpPr/>
          <p:nvPr/>
        </p:nvSpPr>
        <p:spPr>
          <a:xfrm>
            <a:off x="285720" y="1643051"/>
            <a:ext cx="8501122" cy="523220"/>
          </a:xfrm>
          <a:prstGeom prst="rect">
            <a:avLst/>
          </a:prstGeom>
        </p:spPr>
        <p:txBody>
          <a:bodyPr wrap="square">
            <a:spAutoFit/>
          </a:bodyPr>
          <a:lstStyle/>
          <a:p>
            <a:pPr algn="ctr"/>
            <a:endParaRPr lang="ru-RU" sz="1400" b="1" dirty="0" smtClean="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p:txBody>
      </p:sp>
      <p:sp>
        <p:nvSpPr>
          <p:cNvPr id="18434" name="AutoShape 2" descr="Картинки по запросу Республиканский детский дом г.ижевска фото"/>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200" b="1" dirty="0" smtClean="0">
                <a:latin typeface="Times New Roman" pitchFamily="18" charset="0"/>
                <a:cs typeface="Times New Roman" pitchFamily="18" charset="0"/>
              </a:rPr>
              <a:t>Муниципальное образование «Город Ижевск»</a:t>
            </a:r>
            <a:endParaRPr lang="ru-RU" sz="1200" dirty="0"/>
          </a:p>
        </p:txBody>
      </p:sp>
      <p:sp>
        <p:nvSpPr>
          <p:cNvPr id="3" name="Содержимое 2"/>
          <p:cNvSpPr>
            <a:spLocks noGrp="1"/>
          </p:cNvSpPr>
          <p:nvPr>
            <p:ph idx="1"/>
          </p:nvPr>
        </p:nvSpPr>
        <p:spPr>
          <a:xfrm>
            <a:off x="457200" y="1500174"/>
            <a:ext cx="8472518" cy="4929222"/>
          </a:xfrm>
        </p:spPr>
        <p:txBody>
          <a:bodyPr>
            <a:normAutofit/>
          </a:bodyPr>
          <a:lstStyle/>
          <a:p>
            <a:pPr>
              <a:buNone/>
            </a:pPr>
            <a:r>
              <a:rPr lang="ru-RU" sz="1200" dirty="0" smtClean="0">
                <a:latin typeface="Times New Roman" pitchFamily="18" charset="0"/>
                <a:cs typeface="Times New Roman" pitchFamily="18" charset="0"/>
              </a:rPr>
              <a:t>                     </a:t>
            </a:r>
            <a:endParaRPr lang="ru-RU" sz="1400" dirty="0" smtClean="0">
              <a:latin typeface="Times New Roman" pitchFamily="18" charset="0"/>
              <a:cs typeface="Times New Roman" pitchFamily="18" charset="0"/>
            </a:endParaRPr>
          </a:p>
          <a:p>
            <a:pPr algn="ctr">
              <a:buNone/>
            </a:pPr>
            <a:r>
              <a:rPr lang="ru-RU" sz="1400" b="1" dirty="0" smtClean="0">
                <a:latin typeface="Times New Roman" pitchFamily="18" charset="0"/>
                <a:cs typeface="Times New Roman" pitchFamily="18" charset="0"/>
              </a:rPr>
              <a:t>Досуг детей в сфере культуры и искусства. Организация культурного досуга семей, имеющих детей. </a:t>
            </a:r>
            <a:r>
              <a:rPr lang="ru-RU" sz="1400" dirty="0" smtClean="0">
                <a:latin typeface="Times New Roman" pitchFamily="18" charset="0"/>
                <a:cs typeface="Times New Roman" pitchFamily="18" charset="0"/>
              </a:rPr>
              <a:t>Более подробную информацию можно получить на сайте: </a:t>
            </a:r>
            <a:r>
              <a:rPr lang="en-US" sz="1400" dirty="0" smtClean="0">
                <a:latin typeface="Times New Roman" pitchFamily="18" charset="0"/>
                <a:cs typeface="Times New Roman" pitchFamily="18" charset="0"/>
                <a:hlinkClick r:id="rId2"/>
              </a:rPr>
              <a:t>http://www.izh.ru/i/info/14253.html</a:t>
            </a:r>
            <a:endParaRPr lang="ru-RU" sz="1400" dirty="0" smtClean="0">
              <a:latin typeface="Times New Roman" pitchFamily="18" charset="0"/>
              <a:cs typeface="Times New Roman" pitchFamily="18" charset="0"/>
            </a:endParaRPr>
          </a:p>
          <a:p>
            <a:pPr algn="ctr">
              <a:buNone/>
            </a:pPr>
            <a:endParaRPr lang="ru-RU" sz="1400" b="1" dirty="0" smtClean="0">
              <a:latin typeface="Times New Roman" pitchFamily="18" charset="0"/>
              <a:cs typeface="Times New Roman" pitchFamily="18" charset="0"/>
            </a:endParaRPr>
          </a:p>
          <a:p>
            <a:pPr>
              <a:buNone/>
            </a:pPr>
            <a:endParaRPr lang="ru-RU" sz="1400" b="1" dirty="0" smtClean="0">
              <a:latin typeface="Times New Roman" pitchFamily="18" charset="0"/>
              <a:cs typeface="Times New Roman" pitchFamily="18" charset="0"/>
            </a:endParaRPr>
          </a:p>
          <a:p>
            <a:pPr>
              <a:buNone/>
            </a:pPr>
            <a:r>
              <a:rPr lang="ru-RU" sz="1400" dirty="0" smtClean="0">
                <a:latin typeface="Times New Roman" pitchFamily="18" charset="0"/>
                <a:cs typeface="Times New Roman" pitchFamily="18" charset="0"/>
              </a:rPr>
              <a:t>                </a:t>
            </a:r>
          </a:p>
          <a:p>
            <a:pPr>
              <a:buNone/>
            </a:pPr>
            <a:endParaRPr lang="ru-RU" sz="1400" b="1"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a:p>
        </p:txBody>
      </p:sp>
      <p:pic>
        <p:nvPicPr>
          <p:cNvPr id="4"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3"/>
          <a:srcRect/>
          <a:stretch>
            <a:fillRect/>
          </a:stretch>
        </p:blipFill>
        <p:spPr bwMode="auto">
          <a:xfrm>
            <a:off x="642910" y="428604"/>
            <a:ext cx="928662" cy="1160828"/>
          </a:xfrm>
          <a:prstGeom prst="rect">
            <a:avLst/>
          </a:prstGeom>
          <a:noFill/>
        </p:spPr>
      </p:pic>
      <p:sp>
        <p:nvSpPr>
          <p:cNvPr id="6" name="Прямоугольник 5"/>
          <p:cNvSpPr/>
          <p:nvPr/>
        </p:nvSpPr>
        <p:spPr>
          <a:xfrm>
            <a:off x="285720" y="1643051"/>
            <a:ext cx="8501122" cy="523220"/>
          </a:xfrm>
          <a:prstGeom prst="rect">
            <a:avLst/>
          </a:prstGeom>
        </p:spPr>
        <p:txBody>
          <a:bodyPr wrap="square">
            <a:spAutoFit/>
          </a:bodyPr>
          <a:lstStyle/>
          <a:p>
            <a:pPr algn="ctr"/>
            <a:endParaRPr lang="ru-RU" sz="1400" b="1" dirty="0" smtClean="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p:txBody>
      </p:sp>
      <p:sp>
        <p:nvSpPr>
          <p:cNvPr id="18434" name="AutoShape 2" descr="Картинки по запросу Республиканский детский дом г.ижевска фото"/>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 name="Рисунок 6"/>
          <p:cNvPicPr/>
          <p:nvPr/>
        </p:nvPicPr>
        <p:blipFill>
          <a:blip r:embed="rId4"/>
          <a:srcRect/>
          <a:stretch>
            <a:fillRect/>
          </a:stretch>
        </p:blipFill>
        <p:spPr bwMode="auto">
          <a:xfrm>
            <a:off x="1428728" y="2357430"/>
            <a:ext cx="6858048" cy="45005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42853"/>
            <a:ext cx="7772400" cy="1000131"/>
          </a:xfrm>
        </p:spPr>
        <p:txBody>
          <a:bodyPr>
            <a:normAutofit/>
          </a:bodyPr>
          <a:lstStyle/>
          <a:p>
            <a:r>
              <a:rPr lang="ru-RU" sz="1200" b="1" dirty="0" smtClean="0">
                <a:latin typeface="Times New Roman" pitchFamily="18" charset="0"/>
                <a:cs typeface="Times New Roman" pitchFamily="18" charset="0"/>
              </a:rPr>
              <a:t>Муниципальное образование «Город Ижевск»</a:t>
            </a:r>
            <a:endParaRPr lang="ru-RU" sz="1200" dirty="0"/>
          </a:p>
        </p:txBody>
      </p:sp>
      <p:sp>
        <p:nvSpPr>
          <p:cNvPr id="3" name="Подзаголовок 2"/>
          <p:cNvSpPr>
            <a:spLocks noGrp="1"/>
          </p:cNvSpPr>
          <p:nvPr>
            <p:ph type="subTitle" idx="1"/>
          </p:nvPr>
        </p:nvSpPr>
        <p:spPr>
          <a:xfrm>
            <a:off x="714348" y="1357298"/>
            <a:ext cx="8143932" cy="4281502"/>
          </a:xfrm>
        </p:spPr>
        <p:txBody>
          <a:bodyPr>
            <a:normAutofit/>
          </a:bodyPr>
          <a:lstStyle/>
          <a:p>
            <a:r>
              <a:rPr lang="ru-RU" sz="1400" b="1" dirty="0" smtClean="0">
                <a:solidFill>
                  <a:schemeClr val="tx1"/>
                </a:solidFill>
                <a:latin typeface="Times New Roman" pitchFamily="18" charset="0"/>
                <a:cs typeface="Times New Roman" pitchFamily="18" charset="0"/>
              </a:rPr>
              <a:t>Досуг детей в сфере культуры и искусства. </a:t>
            </a:r>
          </a:p>
          <a:p>
            <a:r>
              <a:rPr lang="ru-RU" sz="1400" b="1" dirty="0" smtClean="0">
                <a:solidFill>
                  <a:schemeClr val="tx1"/>
                </a:solidFill>
                <a:latin typeface="Times New Roman" pitchFamily="18" charset="0"/>
                <a:cs typeface="Times New Roman" pitchFamily="18" charset="0"/>
              </a:rPr>
              <a:t>Организация культурного досуга семей, имеющих детей</a:t>
            </a:r>
          </a:p>
          <a:p>
            <a:r>
              <a:rPr lang="ru-RU" sz="1400" b="1" dirty="0" smtClean="0">
                <a:solidFill>
                  <a:schemeClr val="tx1"/>
                </a:solidFill>
                <a:latin typeface="Times New Roman" pitchFamily="18" charset="0"/>
                <a:cs typeface="Times New Roman" pitchFamily="18" charset="0"/>
              </a:rPr>
              <a:t>Учреждения имеют  собственные сайты. Одно из них  - Детский дом культуры «</a:t>
            </a:r>
            <a:r>
              <a:rPr lang="ru-RU" sz="1400" b="1" dirty="0" err="1" smtClean="0">
                <a:solidFill>
                  <a:schemeClr val="tx1"/>
                </a:solidFill>
                <a:latin typeface="Times New Roman" pitchFamily="18" charset="0"/>
                <a:cs typeface="Times New Roman" pitchFamily="18" charset="0"/>
              </a:rPr>
              <a:t>Ижсталь</a:t>
            </a:r>
            <a:r>
              <a:rPr lang="ru-RU" sz="1400" b="1" dirty="0" smtClean="0">
                <a:solidFill>
                  <a:schemeClr val="tx1"/>
                </a:solidFill>
                <a:latin typeface="Times New Roman" pitchFamily="18" charset="0"/>
                <a:cs typeface="Times New Roman" pitchFamily="18" charset="0"/>
              </a:rPr>
              <a:t>» </a:t>
            </a:r>
          </a:p>
          <a:p>
            <a:pPr algn="l"/>
            <a:r>
              <a:rPr lang="ru-RU" sz="1200" dirty="0" smtClean="0">
                <a:solidFill>
                  <a:schemeClr val="tx1"/>
                </a:solidFill>
                <a:latin typeface="Times New Roman" pitchFamily="18" charset="0"/>
                <a:cs typeface="Times New Roman" pitchFamily="18" charset="0"/>
              </a:rPr>
              <a:t>                 Детский дом культуры «</a:t>
            </a:r>
            <a:r>
              <a:rPr lang="ru-RU" sz="1200" dirty="0" err="1" smtClean="0">
                <a:solidFill>
                  <a:schemeClr val="tx1"/>
                </a:solidFill>
                <a:latin typeface="Times New Roman" pitchFamily="18" charset="0"/>
                <a:cs typeface="Times New Roman" pitchFamily="18" charset="0"/>
              </a:rPr>
              <a:t>Ижсталь</a:t>
            </a:r>
            <a:r>
              <a:rPr lang="ru-RU" sz="1200" dirty="0" smtClean="0">
                <a:solidFill>
                  <a:schemeClr val="tx1"/>
                </a:solidFill>
                <a:latin typeface="Times New Roman" pitchFamily="18" charset="0"/>
                <a:cs typeface="Times New Roman" pitchFamily="18" charset="0"/>
              </a:rPr>
              <a:t>» большую роль отводит работе с семьями. Мероприятия, проводимые в ДДК «</a:t>
            </a:r>
            <a:r>
              <a:rPr lang="ru-RU" sz="1200" dirty="0" err="1" smtClean="0">
                <a:solidFill>
                  <a:schemeClr val="tx1"/>
                </a:solidFill>
                <a:latin typeface="Times New Roman" pitchFamily="18" charset="0"/>
                <a:cs typeface="Times New Roman" pitchFamily="18" charset="0"/>
              </a:rPr>
              <a:t>Ижсталь</a:t>
            </a:r>
            <a:r>
              <a:rPr lang="ru-RU" sz="1200" dirty="0" smtClean="0">
                <a:solidFill>
                  <a:schemeClr val="tx1"/>
                </a:solidFill>
                <a:latin typeface="Times New Roman" pitchFamily="18" charset="0"/>
                <a:cs typeface="Times New Roman" pitchFamily="18" charset="0"/>
              </a:rPr>
              <a:t>», направлены на пропаганду здорового образа жизни и профилактику правонарушений через привлечение к организованному досугу. </a:t>
            </a:r>
          </a:p>
          <a:p>
            <a:pPr algn="l"/>
            <a:r>
              <a:rPr lang="ru-RU" sz="1200" dirty="0" smtClean="0">
                <a:solidFill>
                  <a:schemeClr val="tx1"/>
                </a:solidFill>
                <a:latin typeface="Times New Roman" pitchFamily="18" charset="0"/>
                <a:cs typeface="Times New Roman" pitchFamily="18" charset="0"/>
              </a:rPr>
              <a:t>                В коллективах художественной самодеятельности – таких как детская эстрадная студия «Дельфин», Детский мюзик-холл «</a:t>
            </a:r>
            <a:r>
              <a:rPr lang="ru-RU" sz="1200" dirty="0" err="1" smtClean="0">
                <a:solidFill>
                  <a:schemeClr val="tx1"/>
                </a:solidFill>
                <a:latin typeface="Times New Roman" pitchFamily="18" charset="0"/>
                <a:cs typeface="Times New Roman" pitchFamily="18" charset="0"/>
              </a:rPr>
              <a:t>Чингыли</a:t>
            </a:r>
            <a:r>
              <a:rPr lang="ru-RU" sz="1200" dirty="0" smtClean="0">
                <a:solidFill>
                  <a:schemeClr val="tx1"/>
                </a:solidFill>
                <a:latin typeface="Times New Roman" pitchFamily="18" charset="0"/>
                <a:cs typeface="Times New Roman" pitchFamily="18" charset="0"/>
              </a:rPr>
              <a:t>» занимается по два-три ребенка из многодетных семей. Активные  участники в коллективах и их родители. Ни один концерт не обходится без помощи родителей, бабушек и дедушек. Посредством участия родителей в жизни коллективов идет процесс воспитания и сплоченности детей и взрослых. </a:t>
            </a:r>
          </a:p>
          <a:p>
            <a:pPr algn="l"/>
            <a:r>
              <a:rPr lang="ru-RU" sz="1200" dirty="0" smtClean="0">
                <a:solidFill>
                  <a:schemeClr val="tx1"/>
                </a:solidFill>
                <a:latin typeface="Times New Roman" pitchFamily="18" charset="0"/>
                <a:cs typeface="Times New Roman" pitchFamily="18" charset="0"/>
              </a:rPr>
              <a:t>              Стали традиционными конкурсы песни, проводимые ДЭС «Дельфин»- «Серебряный Дельфин», «Фабрика звездочек». Международный фестиваль - «Зажигаем Звезды». ДМХ «</a:t>
            </a:r>
            <a:r>
              <a:rPr lang="ru-RU" sz="1200" dirty="0" err="1" smtClean="0">
                <a:solidFill>
                  <a:schemeClr val="tx1"/>
                </a:solidFill>
                <a:latin typeface="Times New Roman" pitchFamily="18" charset="0"/>
                <a:cs typeface="Times New Roman" pitchFamily="18" charset="0"/>
              </a:rPr>
              <a:t>Чингыли</a:t>
            </a:r>
            <a:r>
              <a:rPr lang="ru-RU" sz="1200" dirty="0" smtClean="0">
                <a:solidFill>
                  <a:schemeClr val="tx1"/>
                </a:solidFill>
                <a:latin typeface="Times New Roman" pitchFamily="18" charset="0"/>
                <a:cs typeface="Times New Roman" pitchFamily="18" charset="0"/>
              </a:rPr>
              <a:t>» ежегодно занимают призовые места в конкурсе эстрадного танца «Апельсин», где опять же неоценимую роль в подготовке оказывают родители участников коллектива.</a:t>
            </a:r>
          </a:p>
          <a:p>
            <a:pPr algn="l"/>
            <a:r>
              <a:rPr lang="ru-RU" sz="1200" dirty="0" smtClean="0">
                <a:solidFill>
                  <a:schemeClr val="tx1"/>
                </a:solidFill>
                <a:latin typeface="Times New Roman" pitchFamily="18" charset="0"/>
                <a:cs typeface="Times New Roman" pitchFamily="18" charset="0"/>
              </a:rPr>
              <a:t>                Детский дом культуры использует различные клубные формы работы с семьей. </a:t>
            </a:r>
          </a:p>
          <a:p>
            <a:endParaRPr lang="ru-RU" dirty="0"/>
          </a:p>
        </p:txBody>
      </p:sp>
      <p:pic>
        <p:nvPicPr>
          <p:cNvPr id="47106" name="Picture 2"/>
          <p:cNvPicPr>
            <a:picLocks noChangeAspect="1" noChangeArrowheads="1"/>
          </p:cNvPicPr>
          <p:nvPr/>
        </p:nvPicPr>
        <p:blipFill>
          <a:blip r:embed="rId2"/>
          <a:srcRect/>
          <a:stretch>
            <a:fillRect/>
          </a:stretch>
        </p:blipFill>
        <p:spPr bwMode="auto">
          <a:xfrm>
            <a:off x="378190" y="4857760"/>
            <a:ext cx="2336405" cy="1804987"/>
          </a:xfrm>
          <a:prstGeom prst="rect">
            <a:avLst/>
          </a:prstGeom>
          <a:noFill/>
          <a:ln w="9525">
            <a:noFill/>
            <a:miter lim="800000"/>
            <a:headEnd/>
            <a:tailEnd/>
          </a:ln>
          <a:effectLst/>
        </p:spPr>
      </p:pic>
      <p:pic>
        <p:nvPicPr>
          <p:cNvPr id="47107" name="Picture 3"/>
          <p:cNvPicPr>
            <a:picLocks noChangeAspect="1" noChangeArrowheads="1"/>
          </p:cNvPicPr>
          <p:nvPr/>
        </p:nvPicPr>
        <p:blipFill>
          <a:blip r:embed="rId3"/>
          <a:srcRect/>
          <a:stretch>
            <a:fillRect/>
          </a:stretch>
        </p:blipFill>
        <p:spPr bwMode="auto">
          <a:xfrm>
            <a:off x="6786578" y="4849226"/>
            <a:ext cx="2214578" cy="1904691"/>
          </a:xfrm>
          <a:prstGeom prst="rect">
            <a:avLst/>
          </a:prstGeom>
          <a:noFill/>
          <a:ln w="9525">
            <a:noFill/>
            <a:miter lim="800000"/>
            <a:headEnd/>
            <a:tailEnd/>
          </a:ln>
          <a:effectLst/>
        </p:spPr>
      </p:pic>
      <p:pic>
        <p:nvPicPr>
          <p:cNvPr id="6"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4"/>
          <a:srcRect/>
          <a:stretch>
            <a:fillRect/>
          </a:stretch>
        </p:blipFill>
        <p:spPr bwMode="auto">
          <a:xfrm>
            <a:off x="142844" y="142852"/>
            <a:ext cx="928662" cy="1160828"/>
          </a:xfrm>
          <a:prstGeom prst="rect">
            <a:avLst/>
          </a:prstGeom>
          <a:noFill/>
        </p:spPr>
      </p:pic>
      <p:pic>
        <p:nvPicPr>
          <p:cNvPr id="48130" name="Picture 2"/>
          <p:cNvPicPr>
            <a:picLocks noChangeAspect="1" noChangeArrowheads="1"/>
          </p:cNvPicPr>
          <p:nvPr/>
        </p:nvPicPr>
        <p:blipFill>
          <a:blip r:embed="rId5"/>
          <a:srcRect/>
          <a:stretch>
            <a:fillRect/>
          </a:stretch>
        </p:blipFill>
        <p:spPr bwMode="auto">
          <a:xfrm>
            <a:off x="3428992" y="4809897"/>
            <a:ext cx="2823144" cy="187739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200" b="1" dirty="0" smtClean="0">
                <a:latin typeface="Times New Roman" pitchFamily="18" charset="0"/>
                <a:cs typeface="Times New Roman" pitchFamily="18" charset="0"/>
              </a:rPr>
              <a:t>Муниципальное образование «Город Ижевск»</a:t>
            </a:r>
            <a:endParaRPr lang="ru-RU" sz="1200" dirty="0"/>
          </a:p>
        </p:txBody>
      </p:sp>
      <p:sp>
        <p:nvSpPr>
          <p:cNvPr id="3" name="Содержимое 2"/>
          <p:cNvSpPr>
            <a:spLocks noGrp="1"/>
          </p:cNvSpPr>
          <p:nvPr>
            <p:ph idx="1"/>
          </p:nvPr>
        </p:nvSpPr>
        <p:spPr>
          <a:xfrm>
            <a:off x="457200" y="1357298"/>
            <a:ext cx="8472518" cy="5357850"/>
          </a:xfrm>
        </p:spPr>
        <p:txBody>
          <a:bodyPr>
            <a:normAutofit/>
          </a:bodyPr>
          <a:lstStyle/>
          <a:p>
            <a:pPr algn="just">
              <a:buNone/>
            </a:pPr>
            <a:r>
              <a:rPr lang="ru-RU" sz="1100" dirty="0" smtClean="0">
                <a:latin typeface="Times New Roman" pitchFamily="18" charset="0"/>
                <a:cs typeface="Times New Roman" pitchFamily="18" charset="0"/>
              </a:rPr>
              <a:t>                     </a:t>
            </a:r>
            <a:r>
              <a:rPr lang="ru-RU" sz="1100" b="1" dirty="0" smtClean="0">
                <a:latin typeface="Times New Roman" pitchFamily="18" charset="0"/>
                <a:cs typeface="Times New Roman" pitchFamily="18" charset="0"/>
              </a:rPr>
              <a:t>Основным звеном в оказании первичной медико-санитарной помощи населению является амбулаторно-поликлиническая служба. </a:t>
            </a:r>
            <a:r>
              <a:rPr lang="ru-RU" sz="1100" dirty="0" smtClean="0">
                <a:latin typeface="Times New Roman" pitchFamily="18" charset="0"/>
                <a:cs typeface="Times New Roman" pitchFamily="18" charset="0"/>
              </a:rPr>
              <a:t>В городе Ижевске функционируют 12 территориальных детских поликлиник, две детские стоматологические поликлиники (№1 и №2), детские стоматологические отделения в составе ГКБ № 4 и стоматологической поликлиники № 2.</a:t>
            </a:r>
          </a:p>
          <a:p>
            <a:pPr algn="just">
              <a:buNone/>
            </a:pPr>
            <a:r>
              <a:rPr lang="ru-RU" sz="1100" dirty="0" smtClean="0">
                <a:latin typeface="Times New Roman" pitchFamily="18" charset="0"/>
                <a:cs typeface="Times New Roman" pitchFamily="18" charset="0"/>
              </a:rPr>
              <a:t>                    В детских поликлиниках города Ижевска (как в целом и по РФ) медицинская помощь оказывается по участковому принципу. Обеспеченность педиатрами на начало 2015 года составила 26.7 на 10000 детского населения от 0 до 17 лет (2013г. - 27.8) и превышает средние значения по УР (2014г. — 23,2,  2013г. — 21,8).</a:t>
            </a:r>
          </a:p>
          <a:p>
            <a:pPr>
              <a:buNone/>
            </a:pPr>
            <a:r>
              <a:rPr lang="ru-RU" sz="1100" dirty="0" smtClean="0">
                <a:latin typeface="Times New Roman" pitchFamily="18" charset="0"/>
                <a:cs typeface="Times New Roman" pitchFamily="18" charset="0"/>
              </a:rPr>
              <a:t>                   Основное направление работы детских поликлиник - профилактическое, направленное на предупреждение инфекционных и неинфекционных заболеваний, формирование здорового образа жизни. </a:t>
            </a:r>
          </a:p>
          <a:p>
            <a:pPr>
              <a:buNone/>
            </a:pPr>
            <a:r>
              <a:rPr lang="ru-RU" sz="1100" dirty="0" smtClean="0">
                <a:latin typeface="Times New Roman" pitchFamily="18" charset="0"/>
                <a:cs typeface="Times New Roman" pitchFamily="18" charset="0"/>
              </a:rPr>
              <a:t>                   Более подробная информация на сайте Министерства здравоохранения УР  </a:t>
            </a:r>
            <a:r>
              <a:rPr lang="en-US" sz="1100" dirty="0" smtClean="0">
                <a:latin typeface="Times New Roman" pitchFamily="18" charset="0"/>
                <a:cs typeface="Times New Roman" pitchFamily="18" charset="0"/>
                <a:hlinkClick r:id="rId2"/>
              </a:rPr>
              <a:t>http://www.mzur.ru/</a:t>
            </a:r>
            <a:endParaRPr lang="ru-RU" sz="1100" dirty="0" smtClean="0">
              <a:latin typeface="Times New Roman" pitchFamily="18" charset="0"/>
              <a:cs typeface="Times New Roman" pitchFamily="18" charset="0"/>
            </a:endParaRPr>
          </a:p>
          <a:p>
            <a:pPr>
              <a:buNone/>
            </a:pPr>
            <a:endParaRPr lang="ru-RU" sz="1100" dirty="0" smtClean="0">
              <a:latin typeface="Times New Roman" pitchFamily="18" charset="0"/>
              <a:cs typeface="Times New Roman" pitchFamily="18" charset="0"/>
            </a:endParaRPr>
          </a:p>
          <a:p>
            <a:pPr>
              <a:buNone/>
            </a:pPr>
            <a:endParaRPr lang="ru-RU" sz="11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a:p>
        </p:txBody>
      </p:sp>
      <p:pic>
        <p:nvPicPr>
          <p:cNvPr id="4"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3"/>
          <a:srcRect/>
          <a:stretch>
            <a:fillRect/>
          </a:stretch>
        </p:blipFill>
        <p:spPr bwMode="auto">
          <a:xfrm>
            <a:off x="142844" y="142852"/>
            <a:ext cx="928662" cy="1160828"/>
          </a:xfrm>
          <a:prstGeom prst="rect">
            <a:avLst/>
          </a:prstGeom>
          <a:noFill/>
        </p:spPr>
      </p:pic>
      <p:pic>
        <p:nvPicPr>
          <p:cNvPr id="6" name="Рисунок 5"/>
          <p:cNvPicPr/>
          <p:nvPr/>
        </p:nvPicPr>
        <p:blipFill>
          <a:blip r:embed="rId4"/>
          <a:srcRect/>
          <a:stretch>
            <a:fillRect/>
          </a:stretch>
        </p:blipFill>
        <p:spPr bwMode="auto">
          <a:xfrm>
            <a:off x="1643042" y="3357562"/>
            <a:ext cx="5857916" cy="3500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200" b="1" dirty="0" smtClean="0">
                <a:latin typeface="Times New Roman" pitchFamily="18" charset="0"/>
                <a:cs typeface="Times New Roman" pitchFamily="18" charset="0"/>
              </a:rPr>
              <a:t>Муниципальное образование «Город Ижевск»</a:t>
            </a:r>
            <a:endParaRPr lang="ru-RU" sz="1200" dirty="0"/>
          </a:p>
        </p:txBody>
      </p:sp>
      <p:sp>
        <p:nvSpPr>
          <p:cNvPr id="3" name="Содержимое 2"/>
          <p:cNvSpPr>
            <a:spLocks noGrp="1"/>
          </p:cNvSpPr>
          <p:nvPr>
            <p:ph idx="1"/>
          </p:nvPr>
        </p:nvSpPr>
        <p:spPr>
          <a:xfrm>
            <a:off x="457200" y="1500174"/>
            <a:ext cx="8472518" cy="5214974"/>
          </a:xfrm>
        </p:spPr>
        <p:txBody>
          <a:bodyPr>
            <a:normAutofit/>
          </a:bodyPr>
          <a:lstStyle/>
          <a:p>
            <a:pPr>
              <a:buNone/>
            </a:pPr>
            <a:r>
              <a:rPr lang="ru-RU" sz="1200" dirty="0" smtClean="0">
                <a:latin typeface="Times New Roman" pitchFamily="18" charset="0"/>
                <a:cs typeface="Times New Roman" pitchFamily="18" charset="0"/>
              </a:rPr>
              <a:t>                     </a:t>
            </a: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a:p>
        </p:txBody>
      </p:sp>
      <p:pic>
        <p:nvPicPr>
          <p:cNvPr id="4"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2"/>
          <a:srcRect/>
          <a:stretch>
            <a:fillRect/>
          </a:stretch>
        </p:blipFill>
        <p:spPr bwMode="auto">
          <a:xfrm>
            <a:off x="642910" y="428604"/>
            <a:ext cx="928662" cy="1160828"/>
          </a:xfrm>
          <a:prstGeom prst="rect">
            <a:avLst/>
          </a:prstGeom>
          <a:noFill/>
        </p:spPr>
      </p:pic>
      <p:sp>
        <p:nvSpPr>
          <p:cNvPr id="6" name="Прямоугольник 5"/>
          <p:cNvSpPr/>
          <p:nvPr/>
        </p:nvSpPr>
        <p:spPr>
          <a:xfrm>
            <a:off x="285720" y="1357298"/>
            <a:ext cx="8501122" cy="1169551"/>
          </a:xfrm>
          <a:prstGeom prst="rect">
            <a:avLst/>
          </a:prstGeom>
        </p:spPr>
        <p:txBody>
          <a:bodyPr wrap="square">
            <a:spAutoFit/>
          </a:bodyPr>
          <a:lstStyle/>
          <a:p>
            <a:pPr algn="ctr"/>
            <a:r>
              <a:rPr lang="ru-RU" sz="1400" b="1" dirty="0" smtClean="0">
                <a:latin typeface="Times New Roman" pitchFamily="18" charset="0"/>
                <a:cs typeface="Times New Roman" pitchFamily="18" charset="0"/>
              </a:rPr>
              <a:t>Одним из  особенных учреждений здравоохранения является  БУЗ УР «ДГБ №3 «Нейрон» МЗ УР»,  в структуру которых входят  Специализированный дом ребенка и  отделение «Детский хоспис».</a:t>
            </a:r>
          </a:p>
          <a:p>
            <a:r>
              <a:rPr lang="ru-RU" sz="1400" dirty="0" smtClean="0">
                <a:latin typeface="Times New Roman" pitchFamily="18" charset="0"/>
                <a:cs typeface="Times New Roman" pitchFamily="18" charset="0"/>
              </a:rPr>
              <a:t>            </a:t>
            </a:r>
          </a:p>
          <a:p>
            <a:pPr algn="ctr"/>
            <a:endParaRPr lang="ru-RU" sz="1400" b="1" dirty="0" smtClean="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p:txBody>
      </p:sp>
      <p:sp>
        <p:nvSpPr>
          <p:cNvPr id="18434" name="AutoShape 2" descr="Картинки по запросу Республиканский детский дом г.ижевска фото"/>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 name="Picture 5" descr="Фото Нейрон лето"/>
          <p:cNvPicPr>
            <a:picLocks noChangeAspect="1" noChangeArrowheads="1"/>
          </p:cNvPicPr>
          <p:nvPr/>
        </p:nvPicPr>
        <p:blipFill>
          <a:blip r:embed="rId3" cstate="print"/>
          <a:srcRect/>
          <a:stretch>
            <a:fillRect/>
          </a:stretch>
        </p:blipFill>
        <p:spPr>
          <a:xfrm>
            <a:off x="500034" y="1928802"/>
            <a:ext cx="8001056" cy="4786346"/>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404813"/>
            <a:ext cx="8229600" cy="647700"/>
          </a:xfrm>
        </p:spPr>
        <p:txBody>
          <a:bodyPr>
            <a:normAutofit fontScale="90000"/>
          </a:bodyPr>
          <a:lstStyle/>
          <a:p>
            <a:pPr eaLnBrk="1" hangingPunct="1"/>
            <a:r>
              <a:rPr lang="ru-RU" sz="4000" dirty="0" smtClean="0">
                <a:solidFill>
                  <a:srgbClr val="FF0066"/>
                </a:solidFill>
              </a:rPr>
              <a:t> </a:t>
            </a:r>
            <a:r>
              <a:rPr lang="en-US" sz="4000" b="1" dirty="0" smtClean="0">
                <a:solidFill>
                  <a:srgbClr val="FF0066"/>
                </a:solidFill>
              </a:rPr>
              <a:t>http://dgb3neiron.ru</a:t>
            </a:r>
            <a:endParaRPr lang="ru-RU" sz="4000" b="1" dirty="0" smtClean="0">
              <a:solidFill>
                <a:srgbClr val="FF0066"/>
              </a:solidFill>
            </a:endParaRPr>
          </a:p>
        </p:txBody>
      </p:sp>
      <p:pic>
        <p:nvPicPr>
          <p:cNvPr id="18435" name="Picture 5" descr="Сайт Нейрон"/>
          <p:cNvPicPr>
            <a:picLocks noGrp="1" noChangeAspect="1" noChangeArrowheads="1"/>
          </p:cNvPicPr>
          <p:nvPr>
            <p:ph idx="1"/>
          </p:nvPr>
        </p:nvPicPr>
        <p:blipFill>
          <a:blip r:embed="rId2"/>
          <a:srcRect/>
          <a:stretch>
            <a:fillRect/>
          </a:stretch>
        </p:blipFill>
        <p:spPr>
          <a:xfrm>
            <a:off x="276225" y="1196975"/>
            <a:ext cx="8867775" cy="5089545"/>
          </a:xfr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200" b="1" dirty="0" smtClean="0">
                <a:latin typeface="Times New Roman" pitchFamily="18" charset="0"/>
                <a:cs typeface="Times New Roman" pitchFamily="18" charset="0"/>
              </a:rPr>
              <a:t>Муниципальное образование «Город Ижевск»</a:t>
            </a:r>
            <a:endParaRPr lang="ru-RU" sz="1200" dirty="0"/>
          </a:p>
        </p:txBody>
      </p:sp>
      <p:sp>
        <p:nvSpPr>
          <p:cNvPr id="3" name="Содержимое 2"/>
          <p:cNvSpPr>
            <a:spLocks noGrp="1"/>
          </p:cNvSpPr>
          <p:nvPr>
            <p:ph idx="1"/>
          </p:nvPr>
        </p:nvSpPr>
        <p:spPr>
          <a:xfrm>
            <a:off x="457200" y="1500174"/>
            <a:ext cx="8472518" cy="5214974"/>
          </a:xfrm>
        </p:spPr>
        <p:txBody>
          <a:bodyPr>
            <a:normAutofit/>
          </a:bodyPr>
          <a:lstStyle/>
          <a:p>
            <a:pPr>
              <a:buNone/>
            </a:pPr>
            <a:r>
              <a:rPr lang="ru-RU" sz="1200" dirty="0" smtClean="0">
                <a:latin typeface="Times New Roman" pitchFamily="18" charset="0"/>
                <a:cs typeface="Times New Roman" pitchFamily="18" charset="0"/>
              </a:rPr>
              <a:t>                     </a:t>
            </a: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a:p>
        </p:txBody>
      </p:sp>
      <p:pic>
        <p:nvPicPr>
          <p:cNvPr id="4"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2"/>
          <a:srcRect/>
          <a:stretch>
            <a:fillRect/>
          </a:stretch>
        </p:blipFill>
        <p:spPr bwMode="auto">
          <a:xfrm>
            <a:off x="214282" y="142852"/>
            <a:ext cx="928662" cy="1160828"/>
          </a:xfrm>
          <a:prstGeom prst="rect">
            <a:avLst/>
          </a:prstGeom>
          <a:noFill/>
        </p:spPr>
      </p:pic>
      <p:sp>
        <p:nvSpPr>
          <p:cNvPr id="6" name="Прямоугольник 5"/>
          <p:cNvSpPr/>
          <p:nvPr/>
        </p:nvSpPr>
        <p:spPr>
          <a:xfrm>
            <a:off x="285720" y="1643051"/>
            <a:ext cx="8501122" cy="523220"/>
          </a:xfrm>
          <a:prstGeom prst="rect">
            <a:avLst/>
          </a:prstGeom>
        </p:spPr>
        <p:txBody>
          <a:bodyPr wrap="square">
            <a:spAutoFit/>
          </a:bodyPr>
          <a:lstStyle/>
          <a:p>
            <a:pPr algn="ctr"/>
            <a:endParaRPr lang="ru-RU" sz="1400" b="1" dirty="0" smtClean="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p:txBody>
      </p:sp>
      <p:sp>
        <p:nvSpPr>
          <p:cNvPr id="18434" name="AutoShape 2" descr="Картинки по запросу Республиканский детский дом г.ижевска фото"/>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8" name="Прямоугольник 7"/>
          <p:cNvSpPr/>
          <p:nvPr/>
        </p:nvSpPr>
        <p:spPr>
          <a:xfrm>
            <a:off x="214282" y="1357298"/>
            <a:ext cx="8286808" cy="1169551"/>
          </a:xfrm>
          <a:prstGeom prst="rect">
            <a:avLst/>
          </a:prstGeom>
        </p:spPr>
        <p:txBody>
          <a:bodyPr wrap="square">
            <a:spAutoFit/>
          </a:bodyPr>
          <a:lstStyle/>
          <a:p>
            <a:r>
              <a:rPr lang="ru-RU" sz="1400" dirty="0" smtClean="0">
                <a:latin typeface="Times New Roman" pitchFamily="18" charset="0"/>
                <a:cs typeface="Times New Roman" pitchFamily="18" charset="0"/>
              </a:rPr>
              <a:t>                 В городе Ижевске действует сеть  республиканских социальных учреждений, оказывающих различные виды помощи семье и детям и предоставляющих услуги гражданам пожилого возраста и инвалидам. </a:t>
            </a:r>
          </a:p>
          <a:p>
            <a:r>
              <a:rPr lang="ru-RU" sz="1400" dirty="0" smtClean="0">
                <a:latin typeface="Times New Roman" pitchFamily="18" charset="0"/>
                <a:cs typeface="Times New Roman" pitchFamily="18" charset="0"/>
              </a:rPr>
              <a:t>                Перечень учреждений  с указанием услуг размещен на сайте Министерства социальной, семейной и демографической политики УР  </a:t>
            </a:r>
            <a:r>
              <a:rPr lang="ru-RU" sz="1400" dirty="0" smtClean="0">
                <a:latin typeface="Times New Roman" pitchFamily="18" charset="0"/>
                <a:cs typeface="Times New Roman" pitchFamily="18" charset="0"/>
                <a:hlinkClick r:id="rId3"/>
              </a:rPr>
              <a:t>http://xn--18-vlcaaanfhllam0au3d.xn--p1ai/</a:t>
            </a:r>
            <a:endParaRPr lang="ru-RU" sz="1400" dirty="0">
              <a:latin typeface="Times New Roman" pitchFamily="18" charset="0"/>
              <a:cs typeface="Times New Roman" pitchFamily="18" charset="0"/>
            </a:endParaRPr>
          </a:p>
        </p:txBody>
      </p:sp>
      <p:pic>
        <p:nvPicPr>
          <p:cNvPr id="9" name="Рисунок 8"/>
          <p:cNvPicPr/>
          <p:nvPr/>
        </p:nvPicPr>
        <p:blipFill>
          <a:blip r:embed="rId4"/>
          <a:srcRect/>
          <a:stretch>
            <a:fillRect/>
          </a:stretch>
        </p:blipFill>
        <p:spPr bwMode="auto">
          <a:xfrm>
            <a:off x="1142976" y="2714620"/>
            <a:ext cx="7000924" cy="41433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200" b="1" dirty="0" smtClean="0">
                <a:latin typeface="Times New Roman" pitchFamily="18" charset="0"/>
                <a:cs typeface="Times New Roman" pitchFamily="18" charset="0"/>
              </a:rPr>
              <a:t>Муниципальное образование «Город Ижевск»</a:t>
            </a:r>
            <a:endParaRPr lang="ru-RU" sz="1200" b="1" dirty="0">
              <a:latin typeface="Times New Roman" pitchFamily="18" charset="0"/>
              <a:cs typeface="Times New Roman" pitchFamily="18" charset="0"/>
            </a:endParaRPr>
          </a:p>
        </p:txBody>
      </p:sp>
      <p:pic>
        <p:nvPicPr>
          <p:cNvPr id="4" name="Содержимое 3"/>
          <p:cNvPicPr>
            <a:picLocks noGrp="1"/>
          </p:cNvPicPr>
          <p:nvPr>
            <p:ph idx="1"/>
          </p:nvPr>
        </p:nvPicPr>
        <p:blipFill>
          <a:blip r:embed="rId2"/>
          <a:srcRect/>
          <a:stretch>
            <a:fillRect/>
          </a:stretch>
        </p:blipFill>
        <p:spPr bwMode="auto">
          <a:xfrm>
            <a:off x="1743273" y="1600200"/>
            <a:ext cx="5657454" cy="4525963"/>
          </a:xfrm>
          <a:prstGeom prst="rect">
            <a:avLst/>
          </a:prstGeom>
          <a:noFill/>
          <a:ln w="9525">
            <a:noFill/>
            <a:miter lim="800000"/>
            <a:headEnd/>
            <a:tailEnd/>
          </a:ln>
        </p:spPr>
      </p:pic>
      <p:pic>
        <p:nvPicPr>
          <p:cNvPr id="5"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3"/>
          <a:srcRect/>
          <a:stretch>
            <a:fillRect/>
          </a:stretch>
        </p:blipFill>
        <p:spPr bwMode="auto">
          <a:xfrm>
            <a:off x="357157" y="214290"/>
            <a:ext cx="1085857" cy="1357322"/>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200" b="1" dirty="0" smtClean="0">
                <a:latin typeface="Times New Roman" pitchFamily="18" charset="0"/>
                <a:cs typeface="Times New Roman" pitchFamily="18" charset="0"/>
              </a:rPr>
              <a:t>Муниципальное образование «Город Ижевск»</a:t>
            </a:r>
            <a:endParaRPr lang="ru-RU" sz="1200" dirty="0"/>
          </a:p>
        </p:txBody>
      </p:sp>
      <p:sp>
        <p:nvSpPr>
          <p:cNvPr id="3" name="Содержимое 2"/>
          <p:cNvSpPr>
            <a:spLocks noGrp="1"/>
          </p:cNvSpPr>
          <p:nvPr>
            <p:ph idx="1"/>
          </p:nvPr>
        </p:nvSpPr>
        <p:spPr>
          <a:xfrm>
            <a:off x="457200" y="1500174"/>
            <a:ext cx="8472518" cy="5214974"/>
          </a:xfrm>
        </p:spPr>
        <p:txBody>
          <a:bodyPr>
            <a:normAutofit/>
          </a:bodyPr>
          <a:lstStyle/>
          <a:p>
            <a:pPr>
              <a:buNone/>
            </a:pPr>
            <a:r>
              <a:rPr lang="ru-RU" sz="1200" dirty="0" smtClean="0">
                <a:latin typeface="Times New Roman" pitchFamily="18" charset="0"/>
                <a:cs typeface="Times New Roman" pitchFamily="18" charset="0"/>
              </a:rPr>
              <a:t>                     </a:t>
            </a: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a:p>
        </p:txBody>
      </p:sp>
      <p:pic>
        <p:nvPicPr>
          <p:cNvPr id="4"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2"/>
          <a:srcRect/>
          <a:stretch>
            <a:fillRect/>
          </a:stretch>
        </p:blipFill>
        <p:spPr bwMode="auto">
          <a:xfrm>
            <a:off x="642910" y="428604"/>
            <a:ext cx="928662" cy="1160828"/>
          </a:xfrm>
          <a:prstGeom prst="rect">
            <a:avLst/>
          </a:prstGeom>
          <a:noFill/>
        </p:spPr>
      </p:pic>
      <p:sp>
        <p:nvSpPr>
          <p:cNvPr id="6" name="Прямоугольник 5"/>
          <p:cNvSpPr/>
          <p:nvPr/>
        </p:nvSpPr>
        <p:spPr>
          <a:xfrm>
            <a:off x="285720" y="1643050"/>
            <a:ext cx="8501122" cy="4832092"/>
          </a:xfrm>
          <a:prstGeom prst="rect">
            <a:avLst/>
          </a:prstGeom>
        </p:spPr>
        <p:txBody>
          <a:bodyPr wrap="square">
            <a:spAutoFit/>
          </a:bodyPr>
          <a:lstStyle/>
          <a:p>
            <a:pPr algn="ctr"/>
            <a:r>
              <a:rPr lang="ru-RU" sz="1400" b="1" dirty="0" smtClean="0">
                <a:latin typeface="Times New Roman" pitchFamily="18" charset="0"/>
                <a:cs typeface="Times New Roman" pitchFamily="18" charset="0"/>
              </a:rPr>
              <a:t>              В городе Ижевске действует Казенное учреждение социального обслуживания Удмуртской Республики «Социально-реабилитационный центр для несовершеннолетних города Ижевска».</a:t>
            </a:r>
            <a:r>
              <a:rPr lang="en-US" sz="1400" dirty="0" smtClean="0"/>
              <a:t> </a:t>
            </a:r>
            <a:r>
              <a:rPr lang="en-US" sz="1400" dirty="0" smtClean="0">
                <a:hlinkClick r:id="rId3"/>
              </a:rPr>
              <a:t>http://mkysrcdn.webnode.com</a:t>
            </a:r>
            <a:endParaRPr lang="ru-RU" sz="1400" dirty="0" smtClean="0"/>
          </a:p>
          <a:p>
            <a:r>
              <a:rPr lang="ru-RU" sz="1400" b="1"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  Центр предназначен для осуществления социальных, оздоровительных, педагогических, профилактических и иных мероприятий для несовершеннолетних и их семей.</a:t>
            </a:r>
          </a:p>
          <a:p>
            <a:r>
              <a:rPr lang="ru-RU" sz="1400" dirty="0" smtClean="0">
                <a:latin typeface="Times New Roman" pitchFamily="18" charset="0"/>
                <a:cs typeface="Times New Roman" pitchFamily="18" charset="0"/>
              </a:rPr>
              <a:t>            Деятельность Центра :</a:t>
            </a:r>
          </a:p>
          <a:p>
            <a:r>
              <a:rPr lang="ru-RU" sz="1400" dirty="0" smtClean="0">
                <a:latin typeface="Times New Roman" pitchFamily="18" charset="0"/>
                <a:cs typeface="Times New Roman" pitchFamily="18" charset="0"/>
              </a:rPr>
              <a:t>- выявление безнадзорных несовершеннолетних, семей, имеющих детей, находящихся в социально опасном положении или иной трудной жизненной ситуации, совместно с государственными и муниципальными органами, общественными и религиозными организациями и объединениями;</a:t>
            </a:r>
          </a:p>
          <a:p>
            <a:r>
              <a:rPr lang="ru-RU" sz="1400" dirty="0" smtClean="0">
                <a:latin typeface="Times New Roman" pitchFamily="18" charset="0"/>
                <a:cs typeface="Times New Roman" pitchFamily="18" charset="0"/>
              </a:rPr>
              <a:t>- оказание социальной, педагогической, психологической, медико-реабилитационной, экономической и иной помощи несовершеннолетним и их семьям;</a:t>
            </a:r>
          </a:p>
          <a:p>
            <a:r>
              <a:rPr lang="ru-RU" sz="1400" dirty="0" smtClean="0">
                <a:latin typeface="Times New Roman" pitchFamily="18" charset="0"/>
                <a:cs typeface="Times New Roman" pitchFamily="18" charset="0"/>
              </a:rPr>
              <a:t>- оказание помощи в восстановлении социального статуса несовершеннолетних в коллективах сверстников по месту учебы, работы, жительства, содействие возвращения несовершеннолетних в семьи;</a:t>
            </a:r>
          </a:p>
          <a:p>
            <a:r>
              <a:rPr lang="ru-RU" sz="1400" dirty="0" smtClean="0">
                <a:latin typeface="Times New Roman" pitchFamily="18" charset="0"/>
                <a:cs typeface="Times New Roman" pitchFamily="18" charset="0"/>
              </a:rPr>
              <a:t>- разработка и реализация программ социальной реабилитации несовершеннолетних, направленных на выход из трудной жизненной ситуации;</a:t>
            </a:r>
          </a:p>
          <a:p>
            <a:r>
              <a:rPr lang="ru-RU" sz="1400" dirty="0" smtClean="0">
                <a:latin typeface="Times New Roman" pitchFamily="18" charset="0"/>
                <a:cs typeface="Times New Roman" pitchFamily="18" charset="0"/>
              </a:rPr>
              <a:t>- обеспечение временного проживания несовершеннолетних, оказавшихся в трудной жизненной ситуации;</a:t>
            </a:r>
          </a:p>
          <a:p>
            <a:r>
              <a:rPr lang="ru-RU" sz="1400" dirty="0" smtClean="0">
                <a:latin typeface="Times New Roman" pitchFamily="18" charset="0"/>
                <a:cs typeface="Times New Roman" pitchFamily="18" charset="0"/>
              </a:rPr>
              <a:t>- содействие в получении воспитанниками медицинского обслуживания;</a:t>
            </a:r>
          </a:p>
          <a:p>
            <a:r>
              <a:rPr lang="ru-RU" sz="1400" dirty="0" smtClean="0">
                <a:latin typeface="Times New Roman" pitchFamily="18" charset="0"/>
                <a:cs typeface="Times New Roman" pitchFamily="18" charset="0"/>
              </a:rPr>
              <a:t>- обеспечение защиты прав и законных интересов несовершеннолетних в различных комиссиях, судебных и правоохранительных органах, в органах здравоохранения и образования;</a:t>
            </a:r>
          </a:p>
          <a:p>
            <a:r>
              <a:rPr lang="ru-RU" sz="1400" dirty="0" smtClean="0">
                <a:latin typeface="Times New Roman" pitchFamily="18" charset="0"/>
                <a:cs typeface="Times New Roman" pitchFamily="18" charset="0"/>
              </a:rPr>
              <a:t>- оказание помощи органам опеки и попечительства в устройстве несовершеннолетних, оставшихся без попечения родителей.</a:t>
            </a:r>
          </a:p>
          <a:p>
            <a:endParaRPr lang="ru-RU"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200" b="1" dirty="0" smtClean="0">
                <a:latin typeface="Times New Roman" pitchFamily="18" charset="0"/>
                <a:cs typeface="Times New Roman" pitchFamily="18" charset="0"/>
              </a:rPr>
              <a:t>Муниципальное образование «Город Ижевск»</a:t>
            </a:r>
            <a:endParaRPr lang="ru-RU" sz="1200" dirty="0"/>
          </a:p>
        </p:txBody>
      </p:sp>
      <p:sp>
        <p:nvSpPr>
          <p:cNvPr id="3" name="Содержимое 2"/>
          <p:cNvSpPr>
            <a:spLocks noGrp="1"/>
          </p:cNvSpPr>
          <p:nvPr>
            <p:ph idx="1"/>
          </p:nvPr>
        </p:nvSpPr>
        <p:spPr>
          <a:xfrm>
            <a:off x="457200" y="1500174"/>
            <a:ext cx="8472518" cy="5214974"/>
          </a:xfrm>
        </p:spPr>
        <p:txBody>
          <a:bodyPr>
            <a:normAutofit/>
          </a:bodyPr>
          <a:lstStyle/>
          <a:p>
            <a:pPr>
              <a:buNone/>
            </a:pPr>
            <a:r>
              <a:rPr lang="ru-RU" sz="1200" dirty="0" smtClean="0">
                <a:latin typeface="Times New Roman" pitchFamily="18" charset="0"/>
                <a:cs typeface="Times New Roman" pitchFamily="18" charset="0"/>
              </a:rPr>
              <a:t>                     </a:t>
            </a: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a:p>
        </p:txBody>
      </p:sp>
      <p:pic>
        <p:nvPicPr>
          <p:cNvPr id="4"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2"/>
          <a:srcRect/>
          <a:stretch>
            <a:fillRect/>
          </a:stretch>
        </p:blipFill>
        <p:spPr bwMode="auto">
          <a:xfrm>
            <a:off x="642910" y="428604"/>
            <a:ext cx="928662" cy="1160828"/>
          </a:xfrm>
          <a:prstGeom prst="rect">
            <a:avLst/>
          </a:prstGeom>
          <a:noFill/>
        </p:spPr>
      </p:pic>
      <p:sp>
        <p:nvSpPr>
          <p:cNvPr id="6" name="Прямоугольник 5"/>
          <p:cNvSpPr/>
          <p:nvPr/>
        </p:nvSpPr>
        <p:spPr>
          <a:xfrm>
            <a:off x="285720" y="1428736"/>
            <a:ext cx="8501122" cy="523220"/>
          </a:xfrm>
          <a:prstGeom prst="rect">
            <a:avLst/>
          </a:prstGeom>
        </p:spPr>
        <p:txBody>
          <a:bodyPr wrap="square">
            <a:spAutoFit/>
          </a:bodyPr>
          <a:lstStyle/>
          <a:p>
            <a:pPr algn="ctr"/>
            <a:r>
              <a:rPr lang="ru-RU" sz="1400" b="1" dirty="0" smtClean="0">
                <a:latin typeface="Times New Roman" pitchFamily="18" charset="0"/>
                <a:cs typeface="Times New Roman" pitchFamily="18" charset="0"/>
              </a:rPr>
              <a:t>               Казенное учреждение социального обслуживания Удмуртской Республики </a:t>
            </a:r>
          </a:p>
          <a:p>
            <a:pPr algn="ctr"/>
            <a:r>
              <a:rPr lang="ru-RU" sz="1400" b="1" dirty="0" smtClean="0">
                <a:latin typeface="Times New Roman" pitchFamily="18" charset="0"/>
                <a:cs typeface="Times New Roman" pitchFamily="18" charset="0"/>
              </a:rPr>
              <a:t>«Социально-реабилитационный центр для несовершеннолетних города Ижевска».</a:t>
            </a:r>
            <a:endParaRPr lang="ru-RU" sz="1400" dirty="0">
              <a:latin typeface="Times New Roman" pitchFamily="18" charset="0"/>
              <a:cs typeface="Times New Roman" pitchFamily="18" charset="0"/>
            </a:endParaRPr>
          </a:p>
        </p:txBody>
      </p:sp>
      <p:pic>
        <p:nvPicPr>
          <p:cNvPr id="7" name="Рисунок 6" descr="IMG_8964"/>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2786050" y="1928802"/>
            <a:ext cx="3219446" cy="2286016"/>
          </a:xfrm>
          <a:prstGeom prst="rect">
            <a:avLst/>
          </a:prstGeom>
          <a:noFill/>
          <a:ln>
            <a:noFill/>
          </a:ln>
        </p:spPr>
      </p:pic>
      <p:pic>
        <p:nvPicPr>
          <p:cNvPr id="8" name="Рисунок 7" descr="IMG_8921"/>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4643438" y="4210050"/>
            <a:ext cx="3971925" cy="2647950"/>
          </a:xfrm>
          <a:prstGeom prst="rect">
            <a:avLst/>
          </a:prstGeom>
          <a:noFill/>
          <a:ln>
            <a:noFill/>
          </a:ln>
        </p:spPr>
      </p:pic>
      <p:pic>
        <p:nvPicPr>
          <p:cNvPr id="9" name="Рисунок 8"/>
          <p:cNvPicPr/>
          <p:nvPr/>
        </p:nvPicPr>
        <p:blipFill>
          <a:blip r:embed="rId5">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285720" y="4214818"/>
            <a:ext cx="3929090" cy="2643182"/>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4291"/>
            <a:ext cx="7772400" cy="500065"/>
          </a:xfrm>
        </p:spPr>
        <p:txBody>
          <a:bodyPr>
            <a:noAutofit/>
          </a:bodyPr>
          <a:lstStyle/>
          <a:p>
            <a:r>
              <a:rPr lang="ru-RU" sz="1400" b="1" dirty="0" smtClean="0">
                <a:latin typeface="Times New Roman" pitchFamily="18" charset="0"/>
                <a:cs typeface="Times New Roman" pitchFamily="18" charset="0"/>
              </a:rPr>
              <a:t/>
            </a:r>
            <a:br>
              <a:rPr lang="ru-RU" sz="1400" b="1" dirty="0" smtClean="0">
                <a:latin typeface="Times New Roman" pitchFamily="18" charset="0"/>
                <a:cs typeface="Times New Roman" pitchFamily="18" charset="0"/>
              </a:rPr>
            </a:br>
            <a:r>
              <a:rPr lang="ru-RU" sz="1400" b="1" dirty="0" smtClean="0">
                <a:latin typeface="Times New Roman" pitchFamily="18" charset="0"/>
                <a:cs typeface="Times New Roman" pitchFamily="18" charset="0"/>
              </a:rPr>
              <a:t>Муниципальное образование  «Город Ижевск»</a:t>
            </a:r>
            <a:endParaRPr lang="ru-RU" sz="1400" dirty="0"/>
          </a:p>
        </p:txBody>
      </p:sp>
      <p:sp>
        <p:nvSpPr>
          <p:cNvPr id="3" name="Подзаголовок 2"/>
          <p:cNvSpPr>
            <a:spLocks noGrp="1"/>
          </p:cNvSpPr>
          <p:nvPr>
            <p:ph type="subTitle" idx="1"/>
          </p:nvPr>
        </p:nvSpPr>
        <p:spPr>
          <a:xfrm>
            <a:off x="857224" y="785794"/>
            <a:ext cx="8001056" cy="5715040"/>
          </a:xfrm>
        </p:spPr>
        <p:txBody>
          <a:bodyPr>
            <a:noAutofit/>
          </a:bodyPr>
          <a:lstStyle/>
          <a:p>
            <a:pPr algn="l"/>
            <a:r>
              <a:rPr lang="ru-RU" sz="1200" b="1" dirty="0" smtClean="0">
                <a:solidFill>
                  <a:schemeClr val="tx2"/>
                </a:solidFill>
                <a:latin typeface="Times New Roman" pitchFamily="18" charset="0"/>
                <a:cs typeface="Times New Roman" pitchFamily="18" charset="0"/>
              </a:rPr>
              <a:t>                </a:t>
            </a:r>
          </a:p>
          <a:p>
            <a:pPr algn="just"/>
            <a:r>
              <a:rPr lang="ru-RU" sz="1200" b="1" dirty="0" smtClean="0">
                <a:solidFill>
                  <a:schemeClr val="tx2"/>
                </a:solidFill>
                <a:latin typeface="Times New Roman" pitchFamily="18" charset="0"/>
                <a:cs typeface="Times New Roman" pitchFamily="18" charset="0"/>
              </a:rPr>
              <a:t>              </a:t>
            </a:r>
            <a:r>
              <a:rPr lang="ru-RU" sz="1100" b="1" dirty="0" smtClean="0">
                <a:solidFill>
                  <a:schemeClr val="tx2"/>
                </a:solidFill>
                <a:latin typeface="Times New Roman" pitchFamily="18" charset="0"/>
                <a:cs typeface="Times New Roman" pitchFamily="18" charset="0"/>
              </a:rPr>
              <a:t>Сегодня в Ижевске проживает 642,0 тыс. чел. Многонациональность населения Ижевска всегда отличала Ижевск от большинства промышленных городов страны. Доля удмуртского населения составляет около 30%. Более половины горожан составляют русские (58,9%). Среди других национальностей значительную долю в составе населения города представляют татары (9,6%). Определенную долю населения Ижевска составляют также украинцы, белорусы, мари, башкиры, чуваши, евреи, азербайджанцы, узбеки, мордва, немцы, молдаване, казахи, армяне, грузины, киргизы, туркмены, коми, таджики, поляки и некоторые другие национальности. Для того чтобы объединить представителей этих народов, сохранив их национальное многообразие, в сентябре 2008 года в Ижевске открылось уникальное учреждение – Дом Дружбы народов.</a:t>
            </a:r>
          </a:p>
          <a:p>
            <a:pPr algn="just"/>
            <a:r>
              <a:rPr lang="ru-RU" sz="1100" b="1" dirty="0" smtClean="0">
                <a:solidFill>
                  <a:schemeClr val="tx2"/>
                </a:solidFill>
                <a:latin typeface="Times New Roman" pitchFamily="18" charset="0"/>
                <a:cs typeface="Times New Roman" pitchFamily="18" charset="0"/>
              </a:rPr>
              <a:t>                  Ижевск является крупнейшим образовательным, научным и культурным центром Удмуртии. В нем расположены четыре государственных ВУЗа: Удмуртский государственный университет, Ижевский государственный технический университет им. М.Т. Калашникова, Ижевская государственная сельскохозяйственная академия и Ижевская государственная медицинская академия. </a:t>
            </a:r>
          </a:p>
          <a:p>
            <a:pPr algn="just"/>
            <a:r>
              <a:rPr lang="ru-RU" sz="1100" b="1" dirty="0" smtClean="0">
                <a:solidFill>
                  <a:schemeClr val="tx2"/>
                </a:solidFill>
                <a:latin typeface="Times New Roman" pitchFamily="18" charset="0"/>
                <a:cs typeface="Times New Roman" pitchFamily="18" charset="0"/>
              </a:rPr>
              <a:t>                  В городе функционируют спортивные объекты международного значения: Спортивно-оздоровительный лыжный комплекс имени Галины Кулаковой, Спортивный комплекс «</a:t>
            </a:r>
            <a:r>
              <a:rPr lang="ru-RU" sz="1100" b="1" dirty="0" err="1" smtClean="0">
                <a:solidFill>
                  <a:schemeClr val="tx2"/>
                </a:solidFill>
                <a:latin typeface="Times New Roman" pitchFamily="18" charset="0"/>
                <a:cs typeface="Times New Roman" pitchFamily="18" charset="0"/>
              </a:rPr>
              <a:t>Чекерил</a:t>
            </a:r>
            <a:r>
              <a:rPr lang="ru-RU" sz="1100" b="1" dirty="0" smtClean="0">
                <a:solidFill>
                  <a:schemeClr val="tx2"/>
                </a:solidFill>
                <a:latin typeface="Times New Roman" pitchFamily="18" charset="0"/>
                <a:cs typeface="Times New Roman" pitchFamily="18" charset="0"/>
              </a:rPr>
              <a:t>», Биатлонный комплекс имени Александра Демидова. В течение года в столице Удмуртии проводятся более 600 мероприятий районного, городского, республиканского, всероссийского и международного уровней.</a:t>
            </a:r>
          </a:p>
          <a:p>
            <a:pPr algn="just"/>
            <a:r>
              <a:rPr lang="ru-RU" sz="1100" b="1" dirty="0" smtClean="0">
                <a:solidFill>
                  <a:schemeClr val="tx2"/>
                </a:solidFill>
                <a:latin typeface="Times New Roman" pitchFamily="18" charset="0"/>
                <a:cs typeface="Times New Roman" pitchFamily="18" charset="0"/>
              </a:rPr>
              <a:t>                  В Ижевске работают такие учреждения культуры, как Государственный театр оперы и балета, Национальный драматический театр Удмуртской Республики, Государственный русский драматический театр Удмуртии, Государственный театр кукол, Удмуртская государственная филармония, Музейно-выставочный комплекс им. М.Т. Калашникова, Национальный музей им. </a:t>
            </a:r>
            <a:r>
              <a:rPr lang="ru-RU" sz="1100" b="1" dirty="0" err="1" smtClean="0">
                <a:solidFill>
                  <a:schemeClr val="tx2"/>
                </a:solidFill>
                <a:latin typeface="Times New Roman" pitchFamily="18" charset="0"/>
                <a:cs typeface="Times New Roman" pitchFamily="18" charset="0"/>
              </a:rPr>
              <a:t>Кузебая</a:t>
            </a:r>
            <a:r>
              <a:rPr lang="ru-RU" sz="1100" b="1" dirty="0" smtClean="0">
                <a:solidFill>
                  <a:schemeClr val="tx2"/>
                </a:solidFill>
                <a:latin typeface="Times New Roman" pitchFamily="18" charset="0"/>
                <a:cs typeface="Times New Roman" pitchFamily="18" charset="0"/>
              </a:rPr>
              <a:t> Герда, Республиканский музей изобразительного искусства, Государственный цирк Удмуртской Республики. В 2008 году открыл свои двери Государственный зоопарк Удмуртии - один из крупнейших зоологических парков России. Несколько лет продолжалось восстановление самого большого храма республики – Свято-Михайловского собора. После торжественного открытия в 2007 году он стал одним из символов Ижевска.</a:t>
            </a:r>
          </a:p>
          <a:p>
            <a:pPr algn="just"/>
            <a:r>
              <a:rPr lang="ru-RU" sz="1100" b="1" dirty="0" smtClean="0">
                <a:solidFill>
                  <a:schemeClr val="tx2"/>
                </a:solidFill>
                <a:latin typeface="Times New Roman" pitchFamily="18" charset="0"/>
                <a:cs typeface="Times New Roman" pitchFamily="18" charset="0"/>
              </a:rPr>
              <a:t>                  Еще одна визитная карточка удмуртской столицы – это обновленная набережная ижевского пруда. Открытие первой очереди реконструированной набережной состоялось в 2010 году. Сегодня это излюбленное место отдыха ижевчан. Здесь прогуливаются семьи с детьми, на специальной велодорожке занимаются спортом велосипедисты, роллеры и </a:t>
            </a:r>
            <a:r>
              <a:rPr lang="ru-RU" sz="1100" b="1" dirty="0" err="1" smtClean="0">
                <a:solidFill>
                  <a:schemeClr val="tx2"/>
                </a:solidFill>
                <a:latin typeface="Times New Roman" pitchFamily="18" charset="0"/>
                <a:cs typeface="Times New Roman" pitchFamily="18" charset="0"/>
              </a:rPr>
              <a:t>скейтбордисты</a:t>
            </a:r>
            <a:r>
              <a:rPr lang="ru-RU" sz="1100" b="1" dirty="0" smtClean="0">
                <a:solidFill>
                  <a:schemeClr val="tx2"/>
                </a:solidFill>
                <a:latin typeface="Times New Roman" pitchFamily="18" charset="0"/>
                <a:cs typeface="Times New Roman" pitchFamily="18" charset="0"/>
              </a:rPr>
              <a:t>. Реконструкция набережной ижевского пруда продолжается.</a:t>
            </a:r>
          </a:p>
          <a:p>
            <a:pPr algn="l"/>
            <a:endParaRPr lang="ru-RU" sz="1200" dirty="0">
              <a:latin typeface="Times New Roman" pitchFamily="18" charset="0"/>
              <a:cs typeface="Times New Roman" pitchFamily="18" charset="0"/>
            </a:endParaRPr>
          </a:p>
        </p:txBody>
      </p:sp>
      <p:pic>
        <p:nvPicPr>
          <p:cNvPr id="4"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2"/>
          <a:srcRect/>
          <a:stretch>
            <a:fillRect/>
          </a:stretch>
        </p:blipFill>
        <p:spPr bwMode="auto">
          <a:xfrm>
            <a:off x="142844" y="142852"/>
            <a:ext cx="928662" cy="1160828"/>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200" b="1" dirty="0" smtClean="0">
                <a:latin typeface="Times New Roman" pitchFamily="18" charset="0"/>
                <a:cs typeface="Times New Roman" pitchFamily="18" charset="0"/>
              </a:rPr>
              <a:t>Муниципальное образование «Город Ижевск»</a:t>
            </a:r>
            <a:endParaRPr lang="ru-RU" sz="1200" dirty="0"/>
          </a:p>
        </p:txBody>
      </p:sp>
      <p:sp>
        <p:nvSpPr>
          <p:cNvPr id="3" name="Содержимое 2"/>
          <p:cNvSpPr>
            <a:spLocks noGrp="1"/>
          </p:cNvSpPr>
          <p:nvPr>
            <p:ph idx="1"/>
          </p:nvPr>
        </p:nvSpPr>
        <p:spPr>
          <a:xfrm>
            <a:off x="457200" y="1500174"/>
            <a:ext cx="8472518" cy="5214974"/>
          </a:xfrm>
        </p:spPr>
        <p:txBody>
          <a:bodyPr>
            <a:normAutofit/>
          </a:bodyPr>
          <a:lstStyle/>
          <a:p>
            <a:pPr>
              <a:buNone/>
            </a:pPr>
            <a:r>
              <a:rPr lang="ru-RU" sz="1200" dirty="0" smtClean="0">
                <a:latin typeface="Times New Roman" pitchFamily="18" charset="0"/>
                <a:cs typeface="Times New Roman" pitchFamily="18" charset="0"/>
              </a:rPr>
              <a:t>                     </a:t>
            </a: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a:p>
        </p:txBody>
      </p:sp>
      <p:pic>
        <p:nvPicPr>
          <p:cNvPr id="4"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2"/>
          <a:srcRect/>
          <a:stretch>
            <a:fillRect/>
          </a:stretch>
        </p:blipFill>
        <p:spPr bwMode="auto">
          <a:xfrm>
            <a:off x="642910" y="428604"/>
            <a:ext cx="928662" cy="1160828"/>
          </a:xfrm>
          <a:prstGeom prst="rect">
            <a:avLst/>
          </a:prstGeom>
          <a:noFill/>
        </p:spPr>
      </p:pic>
      <p:sp>
        <p:nvSpPr>
          <p:cNvPr id="6" name="Прямоугольник 5"/>
          <p:cNvSpPr/>
          <p:nvPr/>
        </p:nvSpPr>
        <p:spPr>
          <a:xfrm>
            <a:off x="285720" y="1643051"/>
            <a:ext cx="8501122" cy="1384995"/>
          </a:xfrm>
          <a:prstGeom prst="rect">
            <a:avLst/>
          </a:prstGeom>
        </p:spPr>
        <p:txBody>
          <a:bodyPr wrap="square">
            <a:spAutoFit/>
          </a:bodyPr>
          <a:lstStyle/>
          <a:p>
            <a:pPr algn="ctr"/>
            <a:r>
              <a:rPr lang="ru-RU" sz="1400" b="1" dirty="0" smtClean="0">
                <a:latin typeface="Times New Roman" pitchFamily="18" charset="0"/>
                <a:cs typeface="Times New Roman" pitchFamily="18" charset="0"/>
              </a:rPr>
              <a:t>ГОСУДАРСТВЕННОЕ КАЗЕННОЕ ОБРАЗОВАТЕЛЬНОЕ УЧРЕЖДЕНИЕ ДЛЯ ДЕТЕЙ-СИРОТ И ДЕТЕЙ, ОСТАВШИХСЯ БЕЗ ПОПЕЧЕНИЯ РОДИТЕЛЕЙ </a:t>
            </a:r>
          </a:p>
          <a:p>
            <a:pPr algn="ctr"/>
            <a:r>
              <a:rPr lang="ru-RU" sz="1400" b="1" dirty="0" smtClean="0">
                <a:latin typeface="Times New Roman" pitchFamily="18" charset="0"/>
                <a:cs typeface="Times New Roman" pitchFamily="18" charset="0"/>
              </a:rPr>
              <a:t>«РЕСПУБЛИКАНСКИЙ ДЕТСКИЙ ДОМ»</a:t>
            </a:r>
            <a:br>
              <a:rPr lang="ru-RU" sz="1400" b="1" dirty="0" smtClean="0">
                <a:latin typeface="Times New Roman" pitchFamily="18" charset="0"/>
                <a:cs typeface="Times New Roman" pitchFamily="18" charset="0"/>
              </a:rPr>
            </a:br>
            <a:r>
              <a:rPr lang="ru-RU" sz="1400" b="1" dirty="0" smtClean="0">
                <a:latin typeface="Times New Roman" pitchFamily="18" charset="0"/>
                <a:cs typeface="Times New Roman" pitchFamily="18" charset="0"/>
              </a:rPr>
              <a:t>(ГК ОУ ДЛЯ ДЕТЕЙ-СИРОТ И ДЕТЕЙ, ОСТАВШИХСЯ БЕЗ ПОПЕЧЕНИЯ РОДИТЕЛЕЙ «РЕСПУБЛИКАНСКИЙ ДЕТСКИЙ ДОМ»)</a:t>
            </a:r>
          </a:p>
          <a:p>
            <a:endParaRPr lang="ru-RU" sz="1400" dirty="0">
              <a:latin typeface="Times New Roman" pitchFamily="18" charset="0"/>
              <a:cs typeface="Times New Roman" pitchFamily="18" charset="0"/>
            </a:endParaRPr>
          </a:p>
        </p:txBody>
      </p:sp>
      <p:sp>
        <p:nvSpPr>
          <p:cNvPr id="18434" name="AutoShape 2" descr="Картинки по запросу Республиканский детский дом г.ижевска фото"/>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 name="Рисунок 6" descr="C:\Documents and Settings\Admin\Мои документы\работа с сайтом\чистовой сайт\рдд\wQV5wqRTx7g.jpg"/>
          <p:cNvPicPr/>
          <p:nvPr/>
        </p:nvPicPr>
        <p:blipFill>
          <a:blip r:embed="rId3" cstate="print"/>
          <a:srcRect t="17603" b="29426"/>
          <a:stretch>
            <a:fillRect/>
          </a:stretch>
        </p:blipFill>
        <p:spPr bwMode="auto">
          <a:xfrm>
            <a:off x="500034" y="2857496"/>
            <a:ext cx="8143932" cy="38576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200" b="1" dirty="0" smtClean="0">
                <a:latin typeface="Times New Roman" pitchFamily="18" charset="0"/>
                <a:cs typeface="Times New Roman" pitchFamily="18" charset="0"/>
              </a:rPr>
              <a:t>Муниципальное образование «Город Ижевск»</a:t>
            </a:r>
            <a:endParaRPr lang="ru-RU" sz="1200" dirty="0"/>
          </a:p>
        </p:txBody>
      </p:sp>
      <p:sp>
        <p:nvSpPr>
          <p:cNvPr id="3" name="Содержимое 2"/>
          <p:cNvSpPr>
            <a:spLocks noGrp="1"/>
          </p:cNvSpPr>
          <p:nvPr>
            <p:ph idx="1"/>
          </p:nvPr>
        </p:nvSpPr>
        <p:spPr>
          <a:xfrm>
            <a:off x="457200" y="1285860"/>
            <a:ext cx="8472518" cy="5429288"/>
          </a:xfrm>
        </p:spPr>
        <p:txBody>
          <a:bodyPr>
            <a:normAutofit/>
          </a:bodyPr>
          <a:lstStyle/>
          <a:p>
            <a:pPr>
              <a:buNone/>
            </a:pPr>
            <a:r>
              <a:rPr lang="ru-RU" sz="1200" dirty="0" smtClean="0">
                <a:latin typeface="Times New Roman" pitchFamily="18" charset="0"/>
                <a:cs typeface="Times New Roman" pitchFamily="18" charset="0"/>
              </a:rPr>
              <a:t>                     </a:t>
            </a: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lgn="just">
              <a:buNone/>
            </a:pPr>
            <a:endParaRPr lang="ru-RU" sz="1400" dirty="0" smtClean="0">
              <a:latin typeface="Times New Roman" pitchFamily="18" charset="0"/>
              <a:cs typeface="Times New Roman" pitchFamily="18" charset="0"/>
            </a:endParaRPr>
          </a:p>
          <a:p>
            <a:pPr algn="just">
              <a:buNone/>
            </a:pPr>
            <a:endParaRPr lang="ru-RU" sz="1400" dirty="0" smtClean="0">
              <a:latin typeface="Times New Roman" pitchFamily="18" charset="0"/>
              <a:cs typeface="Times New Roman" pitchFamily="18" charset="0"/>
            </a:endParaRPr>
          </a:p>
          <a:p>
            <a:pPr algn="just">
              <a:buNone/>
            </a:pPr>
            <a:r>
              <a:rPr lang="ru-RU" sz="1400" dirty="0" smtClean="0">
                <a:latin typeface="Times New Roman" pitchFamily="18" charset="0"/>
                <a:cs typeface="Times New Roman" pitchFamily="18" charset="0"/>
              </a:rPr>
              <a:t>             </a:t>
            </a:r>
          </a:p>
          <a:p>
            <a:pPr algn="just">
              <a:buNone/>
            </a:pPr>
            <a:r>
              <a:rPr lang="ru-RU" sz="1400" dirty="0" smtClean="0">
                <a:latin typeface="Times New Roman" pitchFamily="18" charset="0"/>
                <a:cs typeface="Times New Roman" pitchFamily="18" charset="0"/>
              </a:rPr>
              <a:t>             Учреждение создано в целях осуществления  деятельности   по защите прав детей-сирот и детей, оставшихся без попечения родителей, детей в трудной жизненной ситуации, их родителей и патронатных семей, содействие органам опеки и попечительства в устройстве этих детей на патронатное воспитание в семью, защите их прав и законных интересов, а также в совершенствовании образовательного процесса, материально-технической базы, осуществлении дополнительных мер социальной поддержки воспитанников и работников учреждения.</a:t>
            </a:r>
          </a:p>
          <a:p>
            <a:pPr>
              <a:buNone/>
            </a:pPr>
            <a:endParaRPr lang="ru-RU" sz="1400" dirty="0"/>
          </a:p>
        </p:txBody>
      </p:sp>
      <p:pic>
        <p:nvPicPr>
          <p:cNvPr id="4"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2"/>
          <a:srcRect/>
          <a:stretch>
            <a:fillRect/>
          </a:stretch>
        </p:blipFill>
        <p:spPr bwMode="auto">
          <a:xfrm>
            <a:off x="285720" y="142852"/>
            <a:ext cx="928662" cy="1160828"/>
          </a:xfrm>
          <a:prstGeom prst="rect">
            <a:avLst/>
          </a:prstGeom>
          <a:noFill/>
        </p:spPr>
      </p:pic>
      <p:sp>
        <p:nvSpPr>
          <p:cNvPr id="6" name="Прямоугольник 5"/>
          <p:cNvSpPr/>
          <p:nvPr/>
        </p:nvSpPr>
        <p:spPr>
          <a:xfrm>
            <a:off x="285720" y="1357299"/>
            <a:ext cx="8501122" cy="2677656"/>
          </a:xfrm>
          <a:prstGeom prst="rect">
            <a:avLst/>
          </a:prstGeom>
        </p:spPr>
        <p:txBody>
          <a:bodyPr wrap="square">
            <a:spAutoFit/>
          </a:bodyPr>
          <a:lstStyle/>
          <a:p>
            <a:pPr algn="ctr"/>
            <a:r>
              <a:rPr lang="ru-RU" sz="1400" b="1" dirty="0" smtClean="0">
                <a:latin typeface="Times New Roman" pitchFamily="18" charset="0"/>
                <a:cs typeface="Times New Roman" pitchFamily="18" charset="0"/>
              </a:rPr>
              <a:t>ГОСУДАРСТВЕННОЕ КАЗЕННОЕ ОБРАЗОВАТЕЛЬНОЕ УЧРЕЖДЕНИЕ ДЛЯ ДЕТЕЙ-СИРОТ И ДЕТЕЙ, ОСТАВШИХСЯ БЕЗ ПОПЕЧЕНИЯ РОДИТЕЛЕЙ </a:t>
            </a:r>
          </a:p>
          <a:p>
            <a:pPr algn="ctr"/>
            <a:r>
              <a:rPr lang="ru-RU" sz="1400" b="1" dirty="0" smtClean="0">
                <a:latin typeface="Times New Roman" pitchFamily="18" charset="0"/>
                <a:cs typeface="Times New Roman" pitchFamily="18" charset="0"/>
              </a:rPr>
              <a:t>«РЕСПУБЛИКАНСКИЙ ДЕТСКИЙ ДОМ» (ГК ОУ ДЛЯ ДЕТЕЙ-СИРОТ И ДЕТЕЙ, ОСТАВШИХСЯ БЕЗ ПОПЕЧЕНИЯ РОДИТЕЛЕЙ «РЕСПУБЛИКАНСКИЙ ДЕТСКИЙ ДОМ»)</a:t>
            </a:r>
            <a:r>
              <a:rPr lang="ru-RU" sz="1400" dirty="0" smtClean="0"/>
              <a:t> </a:t>
            </a:r>
          </a:p>
          <a:p>
            <a:r>
              <a:rPr lang="ru-RU" sz="1400" dirty="0" smtClean="0">
                <a:latin typeface="Times New Roman" pitchFamily="18" charset="0"/>
                <a:cs typeface="Times New Roman" pitchFamily="18" charset="0"/>
              </a:rPr>
              <a:t>                 Адрес: 426009, г. Ижевск, ул. Ухтомского, 21. Телефоны: 37-92-09 (приемная директора, факс),         Электронный адрес </a:t>
            </a:r>
            <a:r>
              <a:rPr lang="en-US" sz="1400" u="sng" dirty="0" err="1" smtClean="0">
                <a:latin typeface="Times New Roman" pitchFamily="18" charset="0"/>
                <a:cs typeface="Times New Roman" pitchFamily="18" charset="0"/>
                <a:hlinkClick r:id="rId3"/>
              </a:rPr>
              <a:t>respdetdom</a:t>
            </a:r>
            <a:r>
              <a:rPr lang="ru-RU" sz="1400" u="sng" dirty="0" smtClean="0">
                <a:latin typeface="Times New Roman" pitchFamily="18" charset="0"/>
                <a:cs typeface="Times New Roman" pitchFamily="18" charset="0"/>
                <a:hlinkClick r:id="rId3"/>
              </a:rPr>
              <a:t>@</a:t>
            </a:r>
            <a:r>
              <a:rPr lang="en-US" sz="1400" u="sng" dirty="0" err="1" smtClean="0">
                <a:latin typeface="Times New Roman" pitchFamily="18" charset="0"/>
                <a:cs typeface="Times New Roman" pitchFamily="18" charset="0"/>
                <a:hlinkClick r:id="rId3"/>
              </a:rPr>
              <a:t>yandex</a:t>
            </a:r>
            <a:r>
              <a:rPr lang="ru-RU" sz="1400" u="sng" dirty="0" smtClean="0">
                <a:latin typeface="Times New Roman" pitchFamily="18" charset="0"/>
                <a:cs typeface="Times New Roman" pitchFamily="18" charset="0"/>
                <a:hlinkClick r:id="rId3"/>
              </a:rPr>
              <a:t>.</a:t>
            </a:r>
            <a:r>
              <a:rPr lang="en-US" sz="1400" u="sng" dirty="0" err="1" smtClean="0">
                <a:latin typeface="Times New Roman" pitchFamily="18" charset="0"/>
                <a:cs typeface="Times New Roman" pitchFamily="18" charset="0"/>
                <a:hlinkClick r:id="rId3"/>
              </a:rPr>
              <a:t>ru</a:t>
            </a:r>
            <a:endParaRPr lang="ru-RU" sz="1400" u="sng" dirty="0" smtClean="0">
              <a:latin typeface="Times New Roman" pitchFamily="18" charset="0"/>
              <a:cs typeface="Times New Roman" pitchFamily="18" charset="0"/>
            </a:endParaRPr>
          </a:p>
          <a:p>
            <a:endParaRPr lang="ru-RU" sz="1400" dirty="0" smtClean="0">
              <a:latin typeface="Times New Roman" pitchFamily="18" charset="0"/>
              <a:cs typeface="Times New Roman" pitchFamily="18" charset="0"/>
            </a:endParaRPr>
          </a:p>
          <a:p>
            <a:r>
              <a:rPr lang="ru-RU" sz="1400" dirty="0" smtClean="0"/>
              <a:t> </a:t>
            </a:r>
          </a:p>
          <a:p>
            <a:pPr algn="ctr"/>
            <a:endParaRPr lang="ru-RU" sz="1400" b="1" dirty="0" smtClean="0">
              <a:latin typeface="Times New Roman" pitchFamily="18" charset="0"/>
              <a:cs typeface="Times New Roman" pitchFamily="18" charset="0"/>
            </a:endParaRPr>
          </a:p>
          <a:p>
            <a:pPr algn="ctr"/>
            <a:endParaRPr lang="ru-RU" sz="1400" b="1" dirty="0" smtClean="0">
              <a:latin typeface="Times New Roman" pitchFamily="18" charset="0"/>
              <a:cs typeface="Times New Roman" pitchFamily="18" charset="0"/>
            </a:endParaRPr>
          </a:p>
          <a:p>
            <a:endParaRPr lang="ru-RU" sz="1400" b="1" dirty="0" smtClean="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p:txBody>
      </p:sp>
      <p:sp>
        <p:nvSpPr>
          <p:cNvPr id="18434" name="AutoShape 2" descr="Картинки по запросу Республиканский детский дом г.ижевска фото"/>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8" name="Рисунок 7" descr="C:\Documents and Settings\Admin\Мои документы\Выпуск и участки ДШО\DSC06289.JPG"/>
          <p:cNvPicPr/>
          <p:nvPr/>
        </p:nvPicPr>
        <p:blipFill>
          <a:blip r:embed="rId4" cstate="print"/>
          <a:srcRect/>
          <a:stretch>
            <a:fillRect/>
          </a:stretch>
        </p:blipFill>
        <p:spPr bwMode="auto">
          <a:xfrm rot="803851">
            <a:off x="194307" y="4269867"/>
            <a:ext cx="2557316" cy="1977546"/>
          </a:xfrm>
          <a:prstGeom prst="rect">
            <a:avLst/>
          </a:prstGeom>
          <a:noFill/>
          <a:ln w="9525">
            <a:noFill/>
            <a:miter lim="800000"/>
            <a:headEnd/>
            <a:tailEnd/>
          </a:ln>
        </p:spPr>
      </p:pic>
      <p:pic>
        <p:nvPicPr>
          <p:cNvPr id="9" name="Рисунок 8" descr="C:\Documents and Settings\Admin\Мои документы\Выпуск и участки ДШО\DSC06288.JPG"/>
          <p:cNvPicPr/>
          <p:nvPr/>
        </p:nvPicPr>
        <p:blipFill>
          <a:blip r:embed="rId5" cstate="print"/>
          <a:srcRect/>
          <a:stretch>
            <a:fillRect/>
          </a:stretch>
        </p:blipFill>
        <p:spPr bwMode="auto">
          <a:xfrm rot="826762">
            <a:off x="6293406" y="4499553"/>
            <a:ext cx="2641647" cy="2073689"/>
          </a:xfrm>
          <a:prstGeom prst="rect">
            <a:avLst/>
          </a:prstGeom>
          <a:noFill/>
          <a:ln w="9525">
            <a:noFill/>
            <a:miter lim="800000"/>
            <a:headEnd/>
            <a:tailEnd/>
          </a:ln>
        </p:spPr>
      </p:pic>
      <p:pic>
        <p:nvPicPr>
          <p:cNvPr id="10" name="Рисунок 9" descr="C:\Documents and Settings\Admin\Мои документы\Выпуск и участки ДШО\DSC06291.JPG"/>
          <p:cNvPicPr/>
          <p:nvPr/>
        </p:nvPicPr>
        <p:blipFill>
          <a:blip r:embed="rId6" cstate="print"/>
          <a:srcRect/>
          <a:stretch>
            <a:fillRect/>
          </a:stretch>
        </p:blipFill>
        <p:spPr bwMode="auto">
          <a:xfrm>
            <a:off x="3000364" y="4357670"/>
            <a:ext cx="3000396" cy="25003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200" b="1" dirty="0" smtClean="0">
                <a:latin typeface="Times New Roman" pitchFamily="18" charset="0"/>
                <a:cs typeface="Times New Roman" pitchFamily="18" charset="0"/>
              </a:rPr>
              <a:t>Муниципальное образование «Город Ижевск»</a:t>
            </a:r>
            <a:endParaRPr lang="ru-RU" sz="1200" dirty="0"/>
          </a:p>
        </p:txBody>
      </p:sp>
      <p:sp>
        <p:nvSpPr>
          <p:cNvPr id="3" name="Содержимое 2"/>
          <p:cNvSpPr>
            <a:spLocks noGrp="1"/>
          </p:cNvSpPr>
          <p:nvPr>
            <p:ph idx="1"/>
          </p:nvPr>
        </p:nvSpPr>
        <p:spPr>
          <a:xfrm>
            <a:off x="457200" y="1285860"/>
            <a:ext cx="8472518" cy="5143536"/>
          </a:xfrm>
        </p:spPr>
        <p:txBody>
          <a:bodyPr>
            <a:normAutofit/>
          </a:bodyPr>
          <a:lstStyle/>
          <a:p>
            <a:pPr>
              <a:buNone/>
            </a:pPr>
            <a:r>
              <a:rPr lang="ru-RU" sz="1200" dirty="0" smtClean="0">
                <a:latin typeface="Times New Roman" pitchFamily="18" charset="0"/>
                <a:cs typeface="Times New Roman" pitchFamily="18" charset="0"/>
              </a:rPr>
              <a:t>                     </a:t>
            </a:r>
            <a:endParaRPr lang="ru-RU" sz="1400" dirty="0" smtClean="0">
              <a:latin typeface="Times New Roman" pitchFamily="18" charset="0"/>
              <a:cs typeface="Times New Roman" pitchFamily="18" charset="0"/>
            </a:endParaRPr>
          </a:p>
          <a:p>
            <a:pPr algn="ctr">
              <a:buNone/>
            </a:pPr>
            <a:r>
              <a:rPr lang="ru-RU" sz="1800" b="1" dirty="0" smtClean="0">
                <a:latin typeface="Times New Roman" pitchFamily="18" charset="0"/>
                <a:cs typeface="Times New Roman" pitchFamily="18" charset="0"/>
              </a:rPr>
              <a:t>БУ  УР «Республиканский центр психолого-педагогической </a:t>
            </a:r>
          </a:p>
          <a:p>
            <a:pPr algn="ctr">
              <a:buNone/>
            </a:pPr>
            <a:r>
              <a:rPr lang="ru-RU" sz="1800" b="1" dirty="0" smtClean="0">
                <a:latin typeface="Times New Roman" pitchFamily="18" charset="0"/>
                <a:cs typeface="Times New Roman" pitchFamily="18" charset="0"/>
              </a:rPr>
              <a:t>помощи населению «Берег»</a:t>
            </a:r>
            <a:r>
              <a:rPr lang="ru-RU" sz="1800" b="1" dirty="0" smtClean="0"/>
              <a:t> </a:t>
            </a:r>
          </a:p>
          <a:p>
            <a:pPr>
              <a:buNone/>
            </a:pPr>
            <a:r>
              <a:rPr lang="ru-RU" sz="1800" b="1" dirty="0" smtClean="0"/>
              <a:t>       (</a:t>
            </a:r>
            <a:r>
              <a:rPr lang="ru-RU" sz="1800" b="1" dirty="0" smtClean="0">
                <a:latin typeface="Times New Roman" pitchFamily="18" charset="0"/>
                <a:cs typeface="Times New Roman" pitchFamily="18" charset="0"/>
              </a:rPr>
              <a:t>Адрес:</a:t>
            </a:r>
            <a:r>
              <a:rPr lang="ru-RU" sz="1800" dirty="0" smtClean="0">
                <a:latin typeface="Times New Roman" pitchFamily="18" charset="0"/>
                <a:cs typeface="Times New Roman" pitchFamily="18" charset="0"/>
              </a:rPr>
              <a:t> 426039,Удмуртская Республика, г. Ижевск, Воткинское шоссе, д. 110а </a:t>
            </a:r>
            <a:r>
              <a:rPr lang="ru-RU" sz="1800" b="1" dirty="0" smtClean="0">
                <a:latin typeface="Times New Roman" pitchFamily="18" charset="0"/>
                <a:cs typeface="Times New Roman" pitchFamily="18" charset="0"/>
              </a:rPr>
              <a:t>Телефон:</a:t>
            </a:r>
            <a:r>
              <a:rPr lang="ru-RU" sz="1800" dirty="0" smtClean="0">
                <a:latin typeface="Times New Roman" pitchFamily="18" charset="0"/>
                <a:cs typeface="Times New Roman" pitchFamily="18" charset="0"/>
              </a:rPr>
              <a:t> 8(341-2) 44-40-33 </a:t>
            </a:r>
            <a:r>
              <a:rPr lang="ru-RU" sz="1800" b="1" dirty="0" err="1" smtClean="0">
                <a:latin typeface="Times New Roman" pitchFamily="18" charset="0"/>
                <a:cs typeface="Times New Roman" pitchFamily="18" charset="0"/>
              </a:rPr>
              <a:t>E-mail</a:t>
            </a:r>
            <a:r>
              <a:rPr lang="ru-RU" sz="1800" b="1" dirty="0" smtClean="0">
                <a:latin typeface="Times New Roman" pitchFamily="18" charset="0"/>
                <a:cs typeface="Times New Roman" pitchFamily="18" charset="0"/>
              </a:rPr>
              <a:t>:</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hlinkClick r:id="rId2"/>
              </a:rPr>
              <a:t>bereg.psy@mail.ru</a:t>
            </a:r>
            <a:r>
              <a:rPr lang="ru-RU" sz="1800"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Сайт:</a:t>
            </a:r>
            <a:r>
              <a:rPr lang="ru-RU" sz="1800" dirty="0" smtClean="0">
                <a:latin typeface="Times New Roman" pitchFamily="18" charset="0"/>
                <a:cs typeface="Times New Roman" pitchFamily="18" charset="0"/>
              </a:rPr>
              <a:t> </a:t>
            </a:r>
            <a:r>
              <a:rPr lang="ru-RU" sz="1800" dirty="0" smtClean="0">
                <a:latin typeface="Times New Roman" pitchFamily="18" charset="0"/>
                <a:cs typeface="Times New Roman" pitchFamily="18" charset="0"/>
                <a:hlinkClick r:id="rId3"/>
              </a:rPr>
              <a:t>http://берег18.рф</a:t>
            </a:r>
            <a:r>
              <a:rPr lang="ru-RU" sz="1800" dirty="0" smtClean="0">
                <a:latin typeface="Times New Roman" pitchFamily="18" charset="0"/>
                <a:cs typeface="Times New Roman" pitchFamily="18" charset="0"/>
              </a:rPr>
              <a:t>)</a:t>
            </a:r>
          </a:p>
          <a:p>
            <a:pPr>
              <a:buNone/>
            </a:pPr>
            <a:r>
              <a:rPr lang="ru-RU" sz="1800" dirty="0" smtClean="0">
                <a:latin typeface="Times New Roman" pitchFamily="18" charset="0"/>
                <a:cs typeface="Times New Roman" pitchFamily="18" charset="0"/>
              </a:rPr>
              <a:t>                Предметом деятельности Учреждения является социальное обслуживание населения: семей, детей и отдельных граждан, попавших в трудную жизненную ситуацию.</a:t>
            </a:r>
          </a:p>
          <a:p>
            <a:pPr algn="just">
              <a:buNone/>
            </a:pPr>
            <a:r>
              <a:rPr lang="ru-RU" sz="1800" dirty="0" smtClean="0">
                <a:latin typeface="Times New Roman" pitchFamily="18" charset="0"/>
                <a:cs typeface="Times New Roman" pitchFamily="18" charset="0"/>
              </a:rPr>
              <a:t>                 Целью деятельности Учреждения является оказание семьям, детям и отдельным гражданам, попавшим в трудную жизненную ситуацию, помощи в реализации законных прав и интересов, обеспечение психологической защищенности населения, поддержка и укрепление его психологического здоровья, создание благоприятных социально – педагогических и социально – психологических условий для семейного воспитания детей их социальной защиты.</a:t>
            </a:r>
          </a:p>
          <a:p>
            <a:pPr algn="ctr">
              <a:buNone/>
            </a:pPr>
            <a:endParaRPr lang="ru-RU" sz="1400" b="1" dirty="0" smtClean="0">
              <a:latin typeface="Times New Roman" pitchFamily="18" charset="0"/>
              <a:cs typeface="Times New Roman" pitchFamily="18" charset="0"/>
            </a:endParaRPr>
          </a:p>
          <a:p>
            <a:pPr>
              <a:buNone/>
            </a:pPr>
            <a:endParaRPr lang="ru-RU" sz="1400" b="1"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a:p>
        </p:txBody>
      </p:sp>
      <p:pic>
        <p:nvPicPr>
          <p:cNvPr id="4"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4"/>
          <a:srcRect/>
          <a:stretch>
            <a:fillRect/>
          </a:stretch>
        </p:blipFill>
        <p:spPr bwMode="auto">
          <a:xfrm>
            <a:off x="642910" y="428604"/>
            <a:ext cx="928662" cy="1160828"/>
          </a:xfrm>
          <a:prstGeom prst="rect">
            <a:avLst/>
          </a:prstGeom>
          <a:noFill/>
        </p:spPr>
      </p:pic>
      <p:sp>
        <p:nvSpPr>
          <p:cNvPr id="6" name="Прямоугольник 5"/>
          <p:cNvSpPr/>
          <p:nvPr/>
        </p:nvSpPr>
        <p:spPr>
          <a:xfrm>
            <a:off x="285720" y="1643051"/>
            <a:ext cx="8501122" cy="523220"/>
          </a:xfrm>
          <a:prstGeom prst="rect">
            <a:avLst/>
          </a:prstGeom>
        </p:spPr>
        <p:txBody>
          <a:bodyPr wrap="square">
            <a:spAutoFit/>
          </a:bodyPr>
          <a:lstStyle/>
          <a:p>
            <a:pPr algn="ctr"/>
            <a:endParaRPr lang="ru-RU" sz="1400" b="1" dirty="0" smtClean="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p:txBody>
      </p:sp>
      <p:sp>
        <p:nvSpPr>
          <p:cNvPr id="18434" name="AutoShape 2" descr="Картинки по запросу Республиканский детский дом г.ижевска фото"/>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 name="Picture 5" descr="C:\Users\user\Desktop\Реклама1\логотип\логотип - Берег.gif"/>
          <p:cNvPicPr>
            <a:picLocks noChangeAspect="1" noChangeArrowheads="1"/>
          </p:cNvPicPr>
          <p:nvPr/>
        </p:nvPicPr>
        <p:blipFill>
          <a:blip r:embed="rId5"/>
          <a:srcRect/>
          <a:stretch>
            <a:fillRect/>
          </a:stretch>
        </p:blipFill>
        <p:spPr bwMode="auto">
          <a:xfrm>
            <a:off x="2786050" y="5715016"/>
            <a:ext cx="3917127" cy="7858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Grp="1" noChangeArrowheads="1"/>
          </p:cNvSpPr>
          <p:nvPr>
            <p:ph type="body" sz="half" idx="2"/>
          </p:nvPr>
        </p:nvSpPr>
        <p:spPr>
          <a:xfrm>
            <a:off x="500063" y="642938"/>
            <a:ext cx="8143875" cy="6056312"/>
          </a:xfrm>
        </p:spPr>
        <p:txBody>
          <a:bodyPr anchor="ctr">
            <a:spAutoFit/>
          </a:bodyPr>
          <a:lstStyle/>
          <a:p>
            <a:pPr marL="273050" indent="-273050">
              <a:buFont typeface="Wingdings 2" pitchFamily="18" charset="2"/>
              <a:buNone/>
              <a:defRPr/>
            </a:pPr>
            <a:r>
              <a:rPr lang="ru-RU" sz="2800" b="1" u="sng" dirty="0" smtClean="0">
                <a:solidFill>
                  <a:schemeClr val="accent1">
                    <a:lumMod val="50000"/>
                  </a:schemeClr>
                </a:solidFill>
                <a:latin typeface="Book Antiqua" pitchFamily="18" charset="0"/>
                <a:cs typeface="Tahoma" pitchFamily="34" charset="0"/>
              </a:rPr>
              <a:t>Основные направления деятельности :</a:t>
            </a:r>
          </a:p>
          <a:p>
            <a:pPr marL="273050" indent="-273050">
              <a:buFont typeface="Wingdings 2" pitchFamily="18" charset="2"/>
              <a:buNone/>
              <a:defRPr/>
            </a:pPr>
            <a:endParaRPr lang="ru-RU" sz="800" b="1" u="sng" dirty="0" smtClean="0">
              <a:solidFill>
                <a:schemeClr val="accent1">
                  <a:lumMod val="50000"/>
                </a:schemeClr>
              </a:solidFill>
              <a:latin typeface="Book Antiqua" pitchFamily="18" charset="0"/>
              <a:cs typeface="Tahoma" pitchFamily="34" charset="0"/>
            </a:endParaRPr>
          </a:p>
          <a:p>
            <a:pPr marL="273050" indent="-273050">
              <a:spcBef>
                <a:spcPts val="1200"/>
              </a:spcBef>
              <a:buClr>
                <a:schemeClr val="tx1"/>
              </a:buClr>
              <a:buFont typeface="Wingdings" pitchFamily="2" charset="2"/>
              <a:buChar char="Ø"/>
              <a:defRPr/>
            </a:pPr>
            <a:r>
              <a:rPr lang="ru-RU" sz="1800" dirty="0" smtClean="0">
                <a:latin typeface="Tahoma" pitchFamily="34" charset="0"/>
                <a:cs typeface="Tahoma" pitchFamily="34" charset="0"/>
              </a:rPr>
              <a:t>Индивидуальная и семейная психологическая и  юридическая помощь по широкому спектру личных, супружеских и детско-родительских проблем (консультации, тренинги, лекции).</a:t>
            </a:r>
          </a:p>
          <a:p>
            <a:pPr marL="273050" indent="-273050">
              <a:spcBef>
                <a:spcPts val="1200"/>
              </a:spcBef>
              <a:buClr>
                <a:schemeClr val="tx1"/>
              </a:buClr>
              <a:buFont typeface="Wingdings" pitchFamily="2" charset="2"/>
              <a:buChar char="Ø"/>
              <a:defRPr/>
            </a:pPr>
            <a:r>
              <a:rPr lang="ru-RU" sz="1800" dirty="0" smtClean="0">
                <a:latin typeface="Tahoma" pitchFamily="34" charset="0"/>
                <a:cs typeface="Tahoma" pitchFamily="34" charset="0"/>
              </a:rPr>
              <a:t>Психолого-педагогическая диагностика и подготовка кандидатов в замещающие родители по программе «Школа принимающих родителей» и сопровождение замещающих семей. </a:t>
            </a:r>
          </a:p>
          <a:p>
            <a:pPr marL="273050" indent="-273050">
              <a:spcBef>
                <a:spcPts val="1200"/>
              </a:spcBef>
              <a:buClr>
                <a:schemeClr val="tx1"/>
              </a:buClr>
              <a:buFont typeface="Wingdings" pitchFamily="2" charset="2"/>
              <a:buChar char="Ø"/>
              <a:defRPr/>
            </a:pPr>
            <a:r>
              <a:rPr lang="ru-RU" sz="1800" dirty="0" smtClean="0">
                <a:latin typeface="Tahoma" pitchFamily="34" charset="0"/>
                <a:cs typeface="Tahoma" pitchFamily="34" charset="0"/>
              </a:rPr>
              <a:t>Развивающие и коррекционные программы для детей и подростков.</a:t>
            </a:r>
          </a:p>
          <a:p>
            <a:pPr marL="273050" indent="-273050">
              <a:spcBef>
                <a:spcPts val="1200"/>
              </a:spcBef>
              <a:buClr>
                <a:schemeClr val="tx1"/>
              </a:buClr>
              <a:buFont typeface="Wingdings" pitchFamily="2" charset="2"/>
              <a:buChar char="Ø"/>
              <a:defRPr/>
            </a:pPr>
            <a:r>
              <a:rPr lang="ru-RU" sz="1800" dirty="0" err="1" smtClean="0">
                <a:latin typeface="Tahoma" pitchFamily="34" charset="0"/>
                <a:cs typeface="Tahoma" pitchFamily="34" charset="0"/>
              </a:rPr>
              <a:t>Кинотерапия</a:t>
            </a:r>
            <a:r>
              <a:rPr lang="ru-RU" sz="1800" dirty="0" smtClean="0">
                <a:latin typeface="Tahoma" pitchFamily="34" charset="0"/>
                <a:cs typeface="Tahoma" pitchFamily="34" charset="0"/>
              </a:rPr>
              <a:t>. Информационно-практический клуб для родителей и желающих создать семью.</a:t>
            </a:r>
          </a:p>
          <a:p>
            <a:pPr marL="273050" indent="-273050">
              <a:spcBef>
                <a:spcPts val="1200"/>
              </a:spcBef>
              <a:buClr>
                <a:schemeClr val="tx1"/>
              </a:buClr>
              <a:buFont typeface="Wingdings" pitchFamily="2" charset="2"/>
              <a:buChar char="Ø"/>
              <a:defRPr/>
            </a:pPr>
            <a:r>
              <a:rPr lang="ru-RU" sz="1800" dirty="0" smtClean="0">
                <a:latin typeface="Tahoma" pitchFamily="34" charset="0"/>
                <a:cs typeface="Tahoma" pitchFamily="34" charset="0"/>
              </a:rPr>
              <a:t>Занятия по развитию личностных ресурсов. Тренинг по развитию навыков </a:t>
            </a:r>
            <a:r>
              <a:rPr lang="ru-RU" sz="1800" dirty="0" err="1" smtClean="0">
                <a:latin typeface="Tahoma" pitchFamily="34" charset="0"/>
                <a:cs typeface="Tahoma" pitchFamily="34" charset="0"/>
              </a:rPr>
              <a:t>саморегуляции</a:t>
            </a:r>
            <a:r>
              <a:rPr lang="ru-RU" sz="1800" dirty="0" smtClean="0">
                <a:latin typeface="Tahoma" pitchFamily="34" charset="0"/>
                <a:cs typeface="Tahoma" pitchFamily="34" charset="0"/>
              </a:rPr>
              <a:t>, снятию стрессовых состояний, повышению работоспособности. Профилактика профессионального выгорания.    </a:t>
            </a:r>
          </a:p>
          <a:p>
            <a:pPr marL="273050" indent="-273050">
              <a:spcBef>
                <a:spcPts val="1200"/>
              </a:spcBef>
              <a:buClr>
                <a:schemeClr val="tx1"/>
              </a:buClr>
              <a:buFont typeface="Wingdings" pitchFamily="2" charset="2"/>
              <a:buChar char="Ø"/>
              <a:defRPr/>
            </a:pPr>
            <a:r>
              <a:rPr lang="ru-RU" sz="1800" dirty="0" smtClean="0">
                <a:latin typeface="Tahoma" pitchFamily="34" charset="0"/>
                <a:cs typeface="Tahoma" pitchFamily="34" charset="0"/>
              </a:rPr>
              <a:t>Профессиональный клуб специалистов «Ресурс».</a:t>
            </a:r>
            <a:endParaRPr lang="en-US" sz="1800" b="1" dirty="0" smtClean="0">
              <a:latin typeface="Tahoma" pitchFamily="34" charset="0"/>
              <a:cs typeface="Tahoma" pitchFamily="34" charset="0"/>
            </a:endParaRPr>
          </a:p>
          <a:p>
            <a:pPr marL="273050" indent="-273050">
              <a:spcBef>
                <a:spcPts val="1200"/>
              </a:spcBef>
              <a:buClr>
                <a:schemeClr val="tx1"/>
              </a:buClr>
              <a:buFont typeface="Wingdings" pitchFamily="2" charset="2"/>
              <a:buChar char="Ø"/>
              <a:defRPr/>
            </a:pPr>
            <a:r>
              <a:rPr lang="ru-RU" sz="1800" dirty="0" smtClean="0">
                <a:latin typeface="Tahoma" pitchFamily="34" charset="0"/>
                <a:cs typeface="Tahoma" pitchFamily="34" charset="0"/>
              </a:rPr>
              <a:t>Экстренная психологическая помощь по телефону доверия </a:t>
            </a:r>
            <a:r>
              <a:rPr lang="ru-RU" sz="1800" b="1" dirty="0" smtClean="0">
                <a:latin typeface="Tahoma" pitchFamily="34" charset="0"/>
                <a:cs typeface="Tahoma" pitchFamily="34" charset="0"/>
              </a:rPr>
              <a:t>79-48-80</a:t>
            </a:r>
            <a:r>
              <a:rPr lang="ru-RU" sz="1800" dirty="0" smtClean="0">
                <a:latin typeface="Tahoma" pitchFamily="34" charset="0"/>
                <a:cs typeface="Tahoma" pitchFamily="34" charset="0"/>
              </a:rPr>
              <a:t>.</a:t>
            </a:r>
          </a:p>
          <a:p>
            <a:pPr marL="273050" indent="-273050">
              <a:spcBef>
                <a:spcPts val="1200"/>
              </a:spcBef>
              <a:buClr>
                <a:schemeClr val="tx1"/>
              </a:buClr>
              <a:buFont typeface="Wingdings" pitchFamily="2" charset="2"/>
              <a:buChar char="Ø"/>
              <a:defRPr/>
            </a:pPr>
            <a:r>
              <a:rPr lang="ru-RU" sz="1800" dirty="0" smtClean="0">
                <a:latin typeface="Tahoma" pitchFamily="34" charset="0"/>
                <a:cs typeface="Tahoma" pitchFamily="34" charset="0"/>
              </a:rPr>
              <a:t>Информационно-методическое сопровождение обслуживаемых.</a:t>
            </a:r>
          </a:p>
        </p:txBody>
      </p:sp>
      <p:pic>
        <p:nvPicPr>
          <p:cNvPr id="10243" name="Picture 5" descr="C:\Users\user\Desktop\Реклама1\логотип\логотип - Берег.gif"/>
          <p:cNvPicPr>
            <a:picLocks noChangeAspect="1" noChangeArrowheads="1"/>
          </p:cNvPicPr>
          <p:nvPr/>
        </p:nvPicPr>
        <p:blipFill>
          <a:blip r:embed="rId2"/>
          <a:srcRect/>
          <a:stretch>
            <a:fillRect/>
          </a:stretch>
        </p:blipFill>
        <p:spPr bwMode="auto">
          <a:xfrm>
            <a:off x="7358063" y="214313"/>
            <a:ext cx="1558925" cy="312737"/>
          </a:xfrm>
          <a:prstGeom prst="rect">
            <a:avLst/>
          </a:prstGeom>
          <a:noFill/>
          <a:ln w="9525">
            <a:noFill/>
            <a:miter lim="800000"/>
            <a:headEnd/>
            <a:tailEnd/>
          </a:ln>
        </p:spPr>
      </p:pic>
    </p:spTree>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G_2657"/>
          <p:cNvPicPr>
            <a:picLocks noGrp="1" noChangeAspect="1" noChangeArrowheads="1"/>
          </p:cNvPicPr>
          <p:nvPr>
            <p:ph sz="quarter" idx="1"/>
          </p:nvPr>
        </p:nvPicPr>
        <p:blipFill>
          <a:blip r:embed="rId2"/>
          <a:srcRect/>
          <a:stretch>
            <a:fillRect/>
          </a:stretch>
        </p:blipFill>
        <p:spPr>
          <a:xfrm>
            <a:off x="827088" y="1628775"/>
            <a:ext cx="3505200" cy="2547938"/>
          </a:xfrm>
        </p:spPr>
      </p:pic>
      <p:pic>
        <p:nvPicPr>
          <p:cNvPr id="19459" name="Picture 3" descr="IMG_2229"/>
          <p:cNvPicPr>
            <a:picLocks noGrp="1" noChangeAspect="1" noChangeArrowheads="1"/>
          </p:cNvPicPr>
          <p:nvPr>
            <p:ph sz="quarter" idx="2"/>
          </p:nvPr>
        </p:nvPicPr>
        <p:blipFill>
          <a:blip r:embed="rId3"/>
          <a:srcRect/>
          <a:stretch>
            <a:fillRect/>
          </a:stretch>
        </p:blipFill>
        <p:spPr>
          <a:xfrm>
            <a:off x="5003800" y="1628775"/>
            <a:ext cx="3457575" cy="2420938"/>
          </a:xfrm>
        </p:spPr>
      </p:pic>
      <p:pic>
        <p:nvPicPr>
          <p:cNvPr id="19460" name="Picture 4" descr="IMG_2696"/>
          <p:cNvPicPr>
            <a:picLocks noGrp="1" noChangeAspect="1" noChangeArrowheads="1"/>
          </p:cNvPicPr>
          <p:nvPr>
            <p:ph sz="quarter" idx="3"/>
          </p:nvPr>
        </p:nvPicPr>
        <p:blipFill>
          <a:blip r:embed="rId4"/>
          <a:srcRect/>
          <a:stretch>
            <a:fillRect/>
          </a:stretch>
        </p:blipFill>
        <p:spPr>
          <a:xfrm>
            <a:off x="827088" y="4292600"/>
            <a:ext cx="3529012" cy="2376488"/>
          </a:xfrm>
        </p:spPr>
      </p:pic>
      <p:pic>
        <p:nvPicPr>
          <p:cNvPr id="19461" name="Picture 5" descr="IMG_2235"/>
          <p:cNvPicPr>
            <a:picLocks noGrp="1" noChangeAspect="1" noChangeArrowheads="1"/>
          </p:cNvPicPr>
          <p:nvPr>
            <p:ph sz="quarter" idx="4"/>
          </p:nvPr>
        </p:nvPicPr>
        <p:blipFill>
          <a:blip r:embed="rId5"/>
          <a:srcRect/>
          <a:stretch>
            <a:fillRect/>
          </a:stretch>
        </p:blipFill>
        <p:spPr>
          <a:xfrm>
            <a:off x="5076825" y="4149725"/>
            <a:ext cx="3429000" cy="2571750"/>
          </a:xfrm>
        </p:spPr>
      </p:pic>
      <p:pic>
        <p:nvPicPr>
          <p:cNvPr id="19462" name="Picture 5" descr="C:\Users\user\Desktop\Реклама1\логотип\логотип - Берег.gif"/>
          <p:cNvPicPr>
            <a:picLocks noChangeAspect="1" noChangeArrowheads="1"/>
          </p:cNvPicPr>
          <p:nvPr/>
        </p:nvPicPr>
        <p:blipFill>
          <a:blip r:embed="rId6"/>
          <a:srcRect/>
          <a:stretch>
            <a:fillRect/>
          </a:stretch>
        </p:blipFill>
        <p:spPr bwMode="auto">
          <a:xfrm>
            <a:off x="7358063" y="214313"/>
            <a:ext cx="1558925" cy="312737"/>
          </a:xfrm>
          <a:prstGeom prst="rect">
            <a:avLst/>
          </a:prstGeom>
          <a:noFill/>
          <a:ln w="9525">
            <a:noFill/>
            <a:miter lim="800000"/>
            <a:headEnd/>
            <a:tailEnd/>
          </a:ln>
        </p:spPr>
      </p:pic>
      <p:sp>
        <p:nvSpPr>
          <p:cNvPr id="9" name="Прямоугольник 8"/>
          <p:cNvSpPr/>
          <p:nvPr/>
        </p:nvSpPr>
        <p:spPr>
          <a:xfrm>
            <a:off x="785786" y="500042"/>
            <a:ext cx="7572428" cy="1077218"/>
          </a:xfrm>
          <a:prstGeom prst="rect">
            <a:avLst/>
          </a:prstGeom>
        </p:spPr>
        <p:txBody>
          <a:bodyPr wrap="square">
            <a:spAutoFit/>
          </a:bodyPr>
          <a:lstStyle/>
          <a:p>
            <a:pPr algn="ctr">
              <a:defRPr/>
            </a:pPr>
            <a:r>
              <a:rPr lang="ru-RU" sz="3200" b="1" dirty="0" smtClean="0">
                <a:effectLst>
                  <a:outerShdw blurRad="38100" dist="38100" dir="2700000" algn="tl">
                    <a:srgbClr val="000000">
                      <a:alpha val="43137"/>
                    </a:srgbClr>
                  </a:outerShdw>
                </a:effectLst>
                <a:latin typeface="Book Antiqua" pitchFamily="18" charset="0"/>
                <a:cs typeface="Arial" charset="0"/>
              </a:rPr>
              <a:t>При Центре «Берег» работает Клуб замещающих семей г. Ижевска</a:t>
            </a:r>
            <a:endParaRPr lang="ru-RU" sz="3200" b="1" dirty="0">
              <a:effectLst>
                <a:outerShdw blurRad="38100" dist="38100" dir="2700000" algn="tl">
                  <a:srgbClr val="000000">
                    <a:alpha val="43137"/>
                  </a:srgbClr>
                </a:outerShdw>
              </a:effectLst>
              <a:latin typeface="Book Antiqua" pitchFamily="18" charset="0"/>
              <a:cs typeface="Arial"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title"/>
          </p:nvPr>
        </p:nvSpPr>
        <p:spPr>
          <a:xfrm>
            <a:off x="500063" y="285750"/>
            <a:ext cx="8229600" cy="6032421"/>
          </a:xfrm>
        </p:spPr>
        <p:txBody>
          <a:bodyPr anchor="ctr">
            <a:spAutoFit/>
          </a:bodyPr>
          <a:lstStyle/>
          <a:p>
            <a:pPr algn="ctr" eaLnBrk="1" hangingPunct="1">
              <a:tabLst>
                <a:tab pos="6210300" algn="l"/>
              </a:tabLst>
              <a:defRPr/>
            </a:pPr>
            <a:r>
              <a:rPr lang="ru-RU" sz="3200" b="1" dirty="0" smtClean="0">
                <a:latin typeface="+mn-lt"/>
                <a:cs typeface="Times New Roman" pitchFamily="18" charset="0"/>
              </a:rPr>
              <a:t>На базе РЦПППН «Берег» создан Центр по развитию семейных форм устройства детей-сирот и детей, оставшихся без попечения родителей, </a:t>
            </a:r>
            <a:br>
              <a:rPr lang="ru-RU" sz="3200" b="1" dirty="0" smtClean="0">
                <a:latin typeface="+mn-lt"/>
                <a:cs typeface="Times New Roman" pitchFamily="18" charset="0"/>
              </a:rPr>
            </a:br>
            <a:r>
              <a:rPr lang="ru-RU" sz="3200" b="1" dirty="0" smtClean="0">
                <a:latin typeface="+mn-lt"/>
                <a:cs typeface="Times New Roman" pitchFamily="18" charset="0"/>
              </a:rPr>
              <a:t/>
            </a:r>
            <a:br>
              <a:rPr lang="ru-RU" sz="3200" b="1" dirty="0" smtClean="0">
                <a:latin typeface="+mn-lt"/>
                <a:cs typeface="Times New Roman" pitchFamily="18" charset="0"/>
              </a:rPr>
            </a:br>
            <a:r>
              <a:rPr lang="ru-RU" sz="3200" b="1" dirty="0" smtClean="0">
                <a:latin typeface="+mn-lt"/>
                <a:cs typeface="Times New Roman" pitchFamily="18" charset="0"/>
              </a:rPr>
              <a:t/>
            </a:r>
            <a:br>
              <a:rPr lang="ru-RU" sz="3200" b="1" dirty="0" smtClean="0">
                <a:latin typeface="+mn-lt"/>
                <a:cs typeface="Times New Roman" pitchFamily="18" charset="0"/>
              </a:rPr>
            </a:br>
            <a:r>
              <a:rPr lang="ru-RU" sz="3200" b="1" dirty="0" smtClean="0">
                <a:latin typeface="+mn-lt"/>
                <a:cs typeface="Times New Roman" pitchFamily="18" charset="0"/>
              </a:rPr>
              <a:t/>
            </a:r>
            <a:br>
              <a:rPr lang="ru-RU" sz="3200" b="1" dirty="0" smtClean="0">
                <a:latin typeface="+mn-lt"/>
                <a:cs typeface="Times New Roman" pitchFamily="18" charset="0"/>
              </a:rPr>
            </a:br>
            <a:r>
              <a:rPr lang="ru-RU" sz="1800" b="1" dirty="0" smtClean="0">
                <a:latin typeface="Century Schoolbook" pitchFamily="18" charset="0"/>
                <a:cs typeface="Times New Roman" pitchFamily="18" charset="0"/>
              </a:rPr>
              <a:t/>
            </a:r>
            <a:br>
              <a:rPr lang="ru-RU" sz="1800" b="1" dirty="0" smtClean="0">
                <a:latin typeface="Century Schoolbook" pitchFamily="18" charset="0"/>
                <a:cs typeface="Times New Roman" pitchFamily="18" charset="0"/>
              </a:rPr>
            </a:br>
            <a:r>
              <a:rPr lang="ru-RU" sz="1800" b="1" dirty="0" smtClean="0">
                <a:latin typeface="Century Schoolbook" pitchFamily="18" charset="0"/>
                <a:cs typeface="Times New Roman" pitchFamily="18" charset="0"/>
              </a:rPr>
              <a:t>действующий на основании </a:t>
            </a:r>
            <a:r>
              <a:rPr lang="ru-RU" sz="1800" b="1" dirty="0" smtClean="0">
                <a:latin typeface="Century Schoolbook" pitchFamily="18" charset="0"/>
              </a:rPr>
              <a:t>Соглашения №1 от 23.09.2009г. между Администрацией МО «Город Ижевск» и муниципальным учреждением «Центр психолого-педагогической помощи населению «Берег» города Ижевска» о реализации части государственных полномочий по опеке и попечительству в отношении несовершеннолетних.</a:t>
            </a:r>
            <a:r>
              <a:rPr lang="ru-RU" sz="1600" dirty="0" smtClean="0"/>
              <a:t/>
            </a:r>
            <a:br>
              <a:rPr lang="ru-RU" sz="1600" dirty="0" smtClean="0"/>
            </a:br>
            <a:r>
              <a:rPr lang="ru-RU" sz="1600" b="1" dirty="0" smtClean="0">
                <a:solidFill>
                  <a:srgbClr val="003300"/>
                </a:solidFill>
                <a:latin typeface="+mn-lt"/>
                <a:cs typeface="Times New Roman" pitchFamily="18" charset="0"/>
              </a:rPr>
              <a:t>  </a:t>
            </a:r>
            <a:r>
              <a:rPr lang="ru-RU" sz="2000" b="1" dirty="0" smtClean="0">
                <a:solidFill>
                  <a:srgbClr val="001933"/>
                </a:solidFill>
                <a:latin typeface="Arial" charset="0"/>
                <a:cs typeface="Times New Roman" pitchFamily="18" charset="0"/>
              </a:rPr>
              <a:t/>
            </a:r>
            <a:br>
              <a:rPr lang="ru-RU" sz="2000" b="1" dirty="0" smtClean="0">
                <a:solidFill>
                  <a:srgbClr val="001933"/>
                </a:solidFill>
                <a:latin typeface="Arial" charset="0"/>
                <a:cs typeface="Times New Roman" pitchFamily="18" charset="0"/>
              </a:rPr>
            </a:br>
            <a:endParaRPr lang="ru-RU" sz="2000" b="1" dirty="0" smtClean="0">
              <a:solidFill>
                <a:srgbClr val="001933"/>
              </a:solidFill>
              <a:latin typeface="Arial" charset="0"/>
              <a:cs typeface="Times New Roman" pitchFamily="18" charset="0"/>
            </a:endParaRPr>
          </a:p>
        </p:txBody>
      </p:sp>
      <p:pic>
        <p:nvPicPr>
          <p:cNvPr id="4" name="Рисунок 3" descr="Картинки по запросу фото дети"/>
          <p:cNvPicPr/>
          <p:nvPr/>
        </p:nvPicPr>
        <p:blipFill>
          <a:blip r:embed="rId2"/>
          <a:srcRect/>
          <a:stretch>
            <a:fillRect/>
          </a:stretch>
        </p:blipFill>
        <p:spPr bwMode="auto">
          <a:xfrm>
            <a:off x="3357554" y="2285992"/>
            <a:ext cx="2619375" cy="1743075"/>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IMG_4719"/>
          <p:cNvPicPr>
            <a:picLocks noChangeAspect="1" noChangeArrowheads="1"/>
          </p:cNvPicPr>
          <p:nvPr/>
        </p:nvPicPr>
        <p:blipFill>
          <a:blip r:embed="rId2"/>
          <a:srcRect/>
          <a:stretch>
            <a:fillRect/>
          </a:stretch>
        </p:blipFill>
        <p:spPr bwMode="auto">
          <a:xfrm>
            <a:off x="468313" y="1700213"/>
            <a:ext cx="3175000" cy="2138362"/>
          </a:xfrm>
          <a:prstGeom prst="rect">
            <a:avLst/>
          </a:prstGeom>
          <a:noFill/>
          <a:ln w="9525">
            <a:noFill/>
            <a:miter lim="800000"/>
            <a:headEnd/>
            <a:tailEnd/>
          </a:ln>
        </p:spPr>
      </p:pic>
      <p:pic>
        <p:nvPicPr>
          <p:cNvPr id="23558" name="Picture 6" descr="IMG_1527"/>
          <p:cNvPicPr>
            <a:picLocks noChangeAspect="1" noChangeArrowheads="1"/>
          </p:cNvPicPr>
          <p:nvPr/>
        </p:nvPicPr>
        <p:blipFill>
          <a:blip r:embed="rId3"/>
          <a:srcRect/>
          <a:stretch>
            <a:fillRect/>
          </a:stretch>
        </p:blipFill>
        <p:spPr bwMode="auto">
          <a:xfrm>
            <a:off x="571500" y="4214813"/>
            <a:ext cx="3314700" cy="2487612"/>
          </a:xfrm>
          <a:prstGeom prst="rect">
            <a:avLst/>
          </a:prstGeom>
          <a:noFill/>
          <a:ln w="9525">
            <a:noFill/>
            <a:miter lim="800000"/>
            <a:headEnd/>
            <a:tailEnd/>
          </a:ln>
        </p:spPr>
      </p:pic>
      <p:pic>
        <p:nvPicPr>
          <p:cNvPr id="23559" name="Picture 7" descr="IMG_4738"/>
          <p:cNvPicPr>
            <a:picLocks noChangeAspect="1" noChangeArrowheads="1"/>
          </p:cNvPicPr>
          <p:nvPr/>
        </p:nvPicPr>
        <p:blipFill>
          <a:blip r:embed="rId4"/>
          <a:srcRect/>
          <a:stretch>
            <a:fillRect/>
          </a:stretch>
        </p:blipFill>
        <p:spPr bwMode="auto">
          <a:xfrm>
            <a:off x="5429250" y="4286250"/>
            <a:ext cx="3168650" cy="2376488"/>
          </a:xfrm>
          <a:prstGeom prst="rect">
            <a:avLst/>
          </a:prstGeom>
          <a:noFill/>
          <a:ln w="9525">
            <a:noFill/>
            <a:miter lim="800000"/>
            <a:headEnd/>
            <a:tailEnd/>
          </a:ln>
        </p:spPr>
      </p:pic>
      <p:pic>
        <p:nvPicPr>
          <p:cNvPr id="25605" name="Picture 8"/>
          <p:cNvPicPr>
            <a:picLocks noChangeAspect="1" noChangeArrowheads="1"/>
          </p:cNvPicPr>
          <p:nvPr/>
        </p:nvPicPr>
        <p:blipFill>
          <a:blip r:embed="rId5"/>
          <a:srcRect/>
          <a:stretch>
            <a:fillRect/>
          </a:stretch>
        </p:blipFill>
        <p:spPr bwMode="auto">
          <a:xfrm>
            <a:off x="5476875" y="1714500"/>
            <a:ext cx="3095625" cy="2314575"/>
          </a:xfrm>
          <a:prstGeom prst="rect">
            <a:avLst/>
          </a:prstGeom>
          <a:noFill/>
          <a:ln w="9525">
            <a:noFill/>
            <a:miter lim="800000"/>
            <a:headEnd/>
            <a:tailEnd/>
          </a:ln>
        </p:spPr>
      </p:pic>
      <p:pic>
        <p:nvPicPr>
          <p:cNvPr id="25606" name="Picture 5" descr="C:\Users\user\Desktop\Реклама1\логотип\логотип - Берег.gif"/>
          <p:cNvPicPr>
            <a:picLocks noChangeAspect="1" noChangeArrowheads="1"/>
          </p:cNvPicPr>
          <p:nvPr/>
        </p:nvPicPr>
        <p:blipFill>
          <a:blip r:embed="rId6"/>
          <a:srcRect/>
          <a:stretch>
            <a:fillRect/>
          </a:stretch>
        </p:blipFill>
        <p:spPr bwMode="auto">
          <a:xfrm>
            <a:off x="7358063" y="214313"/>
            <a:ext cx="1558925" cy="312737"/>
          </a:xfrm>
          <a:prstGeom prst="rect">
            <a:avLst/>
          </a:prstGeom>
          <a:noFill/>
          <a:ln w="9525">
            <a:noFill/>
            <a:miter lim="800000"/>
            <a:headEnd/>
            <a:tailEnd/>
          </a:ln>
        </p:spPr>
      </p:pic>
      <p:sp>
        <p:nvSpPr>
          <p:cNvPr id="9" name="Прямоугольник 8"/>
          <p:cNvSpPr/>
          <p:nvPr/>
        </p:nvSpPr>
        <p:spPr>
          <a:xfrm>
            <a:off x="1071538" y="642918"/>
            <a:ext cx="7000924" cy="1015663"/>
          </a:xfrm>
          <a:prstGeom prst="rect">
            <a:avLst/>
          </a:prstGeom>
        </p:spPr>
        <p:txBody>
          <a:bodyPr wrap="square">
            <a:spAutoFit/>
          </a:bodyPr>
          <a:lstStyle/>
          <a:p>
            <a:pPr algn="ctr" defTabSz="912813">
              <a:defRPr/>
            </a:pPr>
            <a:r>
              <a:rPr lang="ru-RU" sz="3200" b="1" dirty="0" smtClean="0">
                <a:cs typeface="Times New Roman" pitchFamily="18" charset="0"/>
              </a:rPr>
              <a:t>В РЦПППН «Берег» работает </a:t>
            </a:r>
            <a:r>
              <a:rPr lang="ru-RU" sz="2800" b="1" dirty="0" smtClean="0">
                <a:effectLst>
                  <a:outerShdw blurRad="38100" dist="38100" dir="2700000" algn="tl">
                    <a:srgbClr val="000000">
                      <a:alpha val="43137"/>
                    </a:srgbClr>
                  </a:outerShdw>
                </a:effectLst>
                <a:latin typeface="Century Schoolbook" pitchFamily="18" charset="0"/>
              </a:rPr>
              <a:t>Школа </a:t>
            </a:r>
            <a:endParaRPr lang="ru-RU" sz="2800" b="1" dirty="0">
              <a:effectLst>
                <a:outerShdw blurRad="38100" dist="38100" dir="2700000" algn="tl">
                  <a:srgbClr val="000000">
                    <a:alpha val="43137"/>
                  </a:srgbClr>
                </a:outerShdw>
              </a:effectLst>
              <a:latin typeface="Century Schoolbook" pitchFamily="18" charset="0"/>
            </a:endParaRPr>
          </a:p>
          <a:p>
            <a:pPr algn="ctr" defTabSz="912813">
              <a:defRPr/>
            </a:pPr>
            <a:r>
              <a:rPr lang="ru-RU" sz="2800" b="1" dirty="0">
                <a:effectLst>
                  <a:outerShdw blurRad="38100" dist="38100" dir="2700000" algn="tl">
                    <a:srgbClr val="000000">
                      <a:alpha val="43137"/>
                    </a:srgbClr>
                  </a:outerShdw>
                </a:effectLst>
                <a:latin typeface="Century Schoolbook" pitchFamily="18" charset="0"/>
              </a:rPr>
              <a:t>принимающих родителей</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3555"/>
                                        </p:tgtEl>
                                        <p:attrNameLst>
                                          <p:attrName>style.visibility</p:attrName>
                                        </p:attrNameLst>
                                      </p:cBhvr>
                                      <p:to>
                                        <p:strVal val="visible"/>
                                      </p:to>
                                    </p:set>
                                    <p:animScale>
                                      <p:cBhvr>
                                        <p:cTn id="7" dur="3000" decel="50000" fill="hold">
                                          <p:stCondLst>
                                            <p:cond delay="0"/>
                                          </p:stCondLst>
                                        </p:cTn>
                                        <p:tgtEl>
                                          <p:spTgt spid="2355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3000" decel="50000" fill="hold">
                                          <p:stCondLst>
                                            <p:cond delay="0"/>
                                          </p:stCondLst>
                                        </p:cTn>
                                        <p:tgtEl>
                                          <p:spTgt spid="23555"/>
                                        </p:tgtEl>
                                        <p:attrNameLst>
                                          <p:attrName>ppt_x</p:attrName>
                                          <p:attrName>ppt_y</p:attrName>
                                        </p:attrNameLst>
                                      </p:cBhvr>
                                    </p:animMotion>
                                    <p:animEffect transition="in" filter="fade">
                                      <p:cBhvr>
                                        <p:cTn id="9" dur="3000"/>
                                        <p:tgtEl>
                                          <p:spTgt spid="23555"/>
                                        </p:tgtEl>
                                      </p:cBhvr>
                                    </p:animEffect>
                                  </p:childTnLst>
                                </p:cTn>
                              </p:par>
                              <p:par>
                                <p:cTn id="10" presetID="52" presetClass="entr" presetSubtype="0" fill="hold" nodeType="withEffect">
                                  <p:stCondLst>
                                    <p:cond delay="0"/>
                                  </p:stCondLst>
                                  <p:childTnLst>
                                    <p:set>
                                      <p:cBhvr>
                                        <p:cTn id="11" dur="1" fill="hold">
                                          <p:stCondLst>
                                            <p:cond delay="0"/>
                                          </p:stCondLst>
                                        </p:cTn>
                                        <p:tgtEl>
                                          <p:spTgt spid="23558"/>
                                        </p:tgtEl>
                                        <p:attrNameLst>
                                          <p:attrName>style.visibility</p:attrName>
                                        </p:attrNameLst>
                                      </p:cBhvr>
                                      <p:to>
                                        <p:strVal val="visible"/>
                                      </p:to>
                                    </p:set>
                                    <p:animScale>
                                      <p:cBhvr>
                                        <p:cTn id="12" dur="2000" decel="50000" fill="hold">
                                          <p:stCondLst>
                                            <p:cond delay="0"/>
                                          </p:stCondLst>
                                        </p:cTn>
                                        <p:tgtEl>
                                          <p:spTgt spid="2355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2000" decel="50000" fill="hold">
                                          <p:stCondLst>
                                            <p:cond delay="0"/>
                                          </p:stCondLst>
                                        </p:cTn>
                                        <p:tgtEl>
                                          <p:spTgt spid="23558"/>
                                        </p:tgtEl>
                                        <p:attrNameLst>
                                          <p:attrName>ppt_x</p:attrName>
                                          <p:attrName>ppt_y</p:attrName>
                                        </p:attrNameLst>
                                      </p:cBhvr>
                                    </p:animMotion>
                                    <p:animEffect transition="in" filter="fade">
                                      <p:cBhvr>
                                        <p:cTn id="14" dur="2000"/>
                                        <p:tgtEl>
                                          <p:spTgt spid="23558"/>
                                        </p:tgtEl>
                                      </p:cBhvr>
                                    </p:animEffect>
                                  </p:childTnLst>
                                </p:cTn>
                              </p:par>
                              <p:par>
                                <p:cTn id="15" presetID="15" presetClass="entr" presetSubtype="0" fill="hold" nodeType="withEffect">
                                  <p:stCondLst>
                                    <p:cond delay="0"/>
                                  </p:stCondLst>
                                  <p:childTnLst>
                                    <p:set>
                                      <p:cBhvr>
                                        <p:cTn id="16" dur="1" fill="hold">
                                          <p:stCondLst>
                                            <p:cond delay="0"/>
                                          </p:stCondLst>
                                        </p:cTn>
                                        <p:tgtEl>
                                          <p:spTgt spid="23559"/>
                                        </p:tgtEl>
                                        <p:attrNameLst>
                                          <p:attrName>style.visibility</p:attrName>
                                        </p:attrNameLst>
                                      </p:cBhvr>
                                      <p:to>
                                        <p:strVal val="visible"/>
                                      </p:to>
                                    </p:set>
                                    <p:anim calcmode="lin" valueType="num">
                                      <p:cBhvr>
                                        <p:cTn id="17" dur="3000" fill="hold"/>
                                        <p:tgtEl>
                                          <p:spTgt spid="23559"/>
                                        </p:tgtEl>
                                        <p:attrNameLst>
                                          <p:attrName>ppt_w</p:attrName>
                                        </p:attrNameLst>
                                      </p:cBhvr>
                                      <p:tavLst>
                                        <p:tav tm="0">
                                          <p:val>
                                            <p:fltVal val="0"/>
                                          </p:val>
                                        </p:tav>
                                        <p:tav tm="100000">
                                          <p:val>
                                            <p:strVal val="#ppt_w"/>
                                          </p:val>
                                        </p:tav>
                                      </p:tavLst>
                                    </p:anim>
                                    <p:anim calcmode="lin" valueType="num">
                                      <p:cBhvr>
                                        <p:cTn id="18" dur="3000" fill="hold"/>
                                        <p:tgtEl>
                                          <p:spTgt spid="23559"/>
                                        </p:tgtEl>
                                        <p:attrNameLst>
                                          <p:attrName>ppt_h</p:attrName>
                                        </p:attrNameLst>
                                      </p:cBhvr>
                                      <p:tavLst>
                                        <p:tav tm="0">
                                          <p:val>
                                            <p:fltVal val="0"/>
                                          </p:val>
                                        </p:tav>
                                        <p:tav tm="100000">
                                          <p:val>
                                            <p:strVal val="#ppt_h"/>
                                          </p:val>
                                        </p:tav>
                                      </p:tavLst>
                                    </p:anim>
                                    <p:anim calcmode="lin" valueType="num">
                                      <p:cBhvr>
                                        <p:cTn id="19" dur="3000" fill="hold"/>
                                        <p:tgtEl>
                                          <p:spTgt spid="23559"/>
                                        </p:tgtEl>
                                        <p:attrNameLst>
                                          <p:attrName>ppt_x</p:attrName>
                                        </p:attrNameLst>
                                      </p:cBhvr>
                                      <p:tavLst>
                                        <p:tav tm="0" fmla="#ppt_x+(cos(-2*pi*(1-$))*-#ppt_x-sin(-2*pi*(1-$))*(1-#ppt_y))*(1-$)">
                                          <p:val>
                                            <p:fltVal val="0"/>
                                          </p:val>
                                        </p:tav>
                                        <p:tav tm="100000">
                                          <p:val>
                                            <p:fltVal val="1"/>
                                          </p:val>
                                        </p:tav>
                                      </p:tavLst>
                                    </p:anim>
                                    <p:anim calcmode="lin" valueType="num">
                                      <p:cBhvr>
                                        <p:cTn id="20" dur="3000" fill="hold"/>
                                        <p:tgtEl>
                                          <p:spTgt spid="2355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940152" y="4924298"/>
            <a:ext cx="3213843" cy="1933702"/>
          </a:xfrm>
          <a:prstGeom prst="rect">
            <a:avLst/>
          </a:prstGeom>
        </p:spPr>
      </p:pic>
      <p:pic>
        <p:nvPicPr>
          <p:cNvPr id="17" name="Picture 11" descr="http://rusdiplom-izhevsk.ru/images/flag/1000px-coat_of_arms_of_izhevsk_udmurtia_svg.pn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214282" y="214290"/>
            <a:ext cx="676275" cy="814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Прямоугольник 4"/>
          <p:cNvSpPr/>
          <p:nvPr/>
        </p:nvSpPr>
        <p:spPr>
          <a:xfrm>
            <a:off x="1979712" y="260648"/>
            <a:ext cx="7164288" cy="605294"/>
          </a:xfrm>
          <a:prstGeom prst="rect">
            <a:avLst/>
          </a:prstGeom>
        </p:spPr>
        <p:txBody>
          <a:bodyPr wrap="square">
            <a:spAutoFit/>
          </a:bodyPr>
          <a:lstStyle/>
          <a:p>
            <a:pPr>
              <a:lnSpc>
                <a:spcPts val="2000"/>
              </a:lnSpc>
            </a:pPr>
            <a:r>
              <a:rPr lang="ru-RU" sz="2000" b="1" dirty="0">
                <a:solidFill>
                  <a:srgbClr val="FF0000"/>
                </a:solidFill>
                <a:latin typeface="Arial" panose="020B0604020202020204" pitchFamily="34" charset="0"/>
                <a:ea typeface="Calibri" panose="020F0502020204030204" pitchFamily="34" charset="0"/>
              </a:rPr>
              <a:t>Ижевск</a:t>
            </a:r>
            <a:r>
              <a:rPr lang="ru-RU" sz="2000" dirty="0">
                <a:solidFill>
                  <a:srgbClr val="FF0000"/>
                </a:solidFill>
                <a:latin typeface="Arial" panose="020B0604020202020204" pitchFamily="34" charset="0"/>
                <a:ea typeface="Calibri" panose="020F0502020204030204" pitchFamily="34" charset="0"/>
              </a:rPr>
              <a:t> </a:t>
            </a:r>
            <a:r>
              <a:rPr lang="ru-RU" sz="2000" dirty="0" smtClean="0">
                <a:latin typeface="Arial" panose="020B0604020202020204" pitchFamily="34" charset="0"/>
                <a:ea typeface="Calibri" panose="020F0502020204030204" pitchFamily="34" charset="0"/>
              </a:rPr>
              <a:t>в десятк</a:t>
            </a:r>
            <a:r>
              <a:rPr lang="ru-RU" sz="2000" dirty="0">
                <a:latin typeface="Arial" panose="020B0604020202020204" pitchFamily="34" charset="0"/>
                <a:ea typeface="Calibri" panose="020F0502020204030204" pitchFamily="34" charset="0"/>
              </a:rPr>
              <a:t>е</a:t>
            </a:r>
            <a:r>
              <a:rPr lang="ru-RU" sz="2000" dirty="0" smtClean="0">
                <a:latin typeface="Arial" panose="020B0604020202020204" pitchFamily="34" charset="0"/>
                <a:ea typeface="Calibri" panose="020F0502020204030204" pitchFamily="34" charset="0"/>
              </a:rPr>
              <a:t> </a:t>
            </a:r>
            <a:r>
              <a:rPr lang="ru-RU" sz="2000" dirty="0">
                <a:latin typeface="Arial" panose="020B0604020202020204" pitchFamily="34" charset="0"/>
                <a:ea typeface="Calibri" panose="020F0502020204030204" pitchFamily="34" charset="0"/>
              </a:rPr>
              <a:t>самых динамично растущих городов </a:t>
            </a:r>
            <a:r>
              <a:rPr lang="ru-RU" sz="2000" dirty="0" smtClean="0">
                <a:latin typeface="Arial" panose="020B0604020202020204" pitchFamily="34" charset="0"/>
                <a:ea typeface="Calibri" panose="020F0502020204030204" pitchFamily="34" charset="0"/>
              </a:rPr>
              <a:t>России </a:t>
            </a:r>
            <a:endParaRPr lang="ru-RU" sz="2000" dirty="0"/>
          </a:p>
        </p:txBody>
      </p:sp>
      <p:sp>
        <p:nvSpPr>
          <p:cNvPr id="7" name="Прямоугольник 6"/>
          <p:cNvSpPr/>
          <p:nvPr/>
        </p:nvSpPr>
        <p:spPr>
          <a:xfrm>
            <a:off x="1957032" y="980728"/>
            <a:ext cx="7056784" cy="400110"/>
          </a:xfrm>
          <a:prstGeom prst="rect">
            <a:avLst/>
          </a:prstGeom>
        </p:spPr>
        <p:txBody>
          <a:bodyPr wrap="square">
            <a:spAutoFit/>
          </a:bodyPr>
          <a:lstStyle/>
          <a:p>
            <a:pPr>
              <a:lnSpc>
                <a:spcPts val="2400"/>
              </a:lnSpc>
            </a:pPr>
            <a:r>
              <a:rPr lang="ru-RU" sz="2000" b="1" dirty="0">
                <a:solidFill>
                  <a:srgbClr val="FF0000"/>
                </a:solidFill>
                <a:latin typeface="Arial" panose="020B0604020202020204" pitchFamily="34" charset="0"/>
                <a:ea typeface="Calibri" panose="020F0502020204030204" pitchFamily="34" charset="0"/>
              </a:rPr>
              <a:t>Ижевск</a:t>
            </a:r>
            <a:r>
              <a:rPr lang="ru-RU" sz="2000" dirty="0">
                <a:solidFill>
                  <a:srgbClr val="FF0000"/>
                </a:solidFill>
                <a:latin typeface="Arial" panose="020B0604020202020204" pitchFamily="34" charset="0"/>
                <a:ea typeface="Calibri" panose="020F0502020204030204" pitchFamily="34" charset="0"/>
              </a:rPr>
              <a:t> </a:t>
            </a:r>
            <a:r>
              <a:rPr lang="ru-RU" sz="2000" dirty="0" smtClean="0">
                <a:latin typeface="Arial" panose="020B0604020202020204" pitchFamily="34" charset="0"/>
                <a:ea typeface="Calibri" panose="020F0502020204030204" pitchFamily="34" charset="0"/>
              </a:rPr>
              <a:t>в двадцатке </a:t>
            </a:r>
            <a:r>
              <a:rPr lang="ru-RU" sz="2000" dirty="0">
                <a:latin typeface="Arial" panose="020B0604020202020204" pitchFamily="34" charset="0"/>
                <a:ea typeface="Calibri" panose="020F0502020204030204" pitchFamily="34" charset="0"/>
              </a:rPr>
              <a:t>крупнейших городов России</a:t>
            </a:r>
            <a:endParaRPr lang="ru-RU" sz="2000" dirty="0"/>
          </a:p>
        </p:txBody>
      </p:sp>
      <p:pic>
        <p:nvPicPr>
          <p:cNvPr id="9" name="Рисунок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4924298"/>
            <a:ext cx="3088160" cy="1933701"/>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078296" y="4924298"/>
            <a:ext cx="2898515" cy="1933702"/>
          </a:xfrm>
          <a:prstGeom prst="rect">
            <a:avLst/>
          </a:prstGeom>
        </p:spPr>
      </p:pic>
      <p:pic>
        <p:nvPicPr>
          <p:cNvPr id="11" name="Рисунок 10"/>
          <p:cNvPicPr>
            <a:picLocks noChangeAspect="1"/>
          </p:cNvPicPr>
          <p:nvPr/>
        </p:nvPicPr>
        <p:blipFill rotWithShape="1">
          <a:blip r:embed="rId6" cstate="print">
            <a:extLst>
              <a:ext uri="{28A0092B-C50C-407E-A947-70E740481C1C}">
                <a14:useLocalDpi xmlns:a14="http://schemas.microsoft.com/office/drawing/2010/main" xmlns="" val="0"/>
              </a:ext>
            </a:extLst>
          </a:blip>
          <a:srcRect/>
          <a:stretch/>
        </p:blipFill>
        <p:spPr>
          <a:xfrm>
            <a:off x="1259632" y="278705"/>
            <a:ext cx="504056" cy="504056"/>
          </a:xfrm>
          <a:prstGeom prst="rect">
            <a:avLst/>
          </a:prstGeom>
        </p:spPr>
      </p:pic>
      <p:pic>
        <p:nvPicPr>
          <p:cNvPr id="18" name="Рисунок 17"/>
          <p:cNvPicPr>
            <a:picLocks noChangeAspect="1"/>
          </p:cNvPicPr>
          <p:nvPr/>
        </p:nvPicPr>
        <p:blipFill rotWithShape="1">
          <a:blip r:embed="rId6" cstate="print">
            <a:extLst>
              <a:ext uri="{28A0092B-C50C-407E-A947-70E740481C1C}">
                <a14:useLocalDpi xmlns:a14="http://schemas.microsoft.com/office/drawing/2010/main" xmlns="" val="0"/>
              </a:ext>
            </a:extLst>
          </a:blip>
          <a:srcRect/>
          <a:stretch/>
        </p:blipFill>
        <p:spPr>
          <a:xfrm>
            <a:off x="1259632" y="908720"/>
            <a:ext cx="504056" cy="504056"/>
          </a:xfrm>
          <a:prstGeom prst="rect">
            <a:avLst/>
          </a:prstGeom>
        </p:spPr>
      </p:pic>
      <p:sp>
        <p:nvSpPr>
          <p:cNvPr id="14" name="Прямоугольник 13"/>
          <p:cNvSpPr/>
          <p:nvPr/>
        </p:nvSpPr>
        <p:spPr>
          <a:xfrm>
            <a:off x="1967915" y="3874209"/>
            <a:ext cx="6957849" cy="1066959"/>
          </a:xfrm>
          <a:prstGeom prst="rect">
            <a:avLst/>
          </a:prstGeom>
        </p:spPr>
        <p:txBody>
          <a:bodyPr wrap="square">
            <a:spAutoFit/>
          </a:bodyPr>
          <a:lstStyle/>
          <a:p>
            <a:pPr>
              <a:lnSpc>
                <a:spcPts val="1900"/>
              </a:lnSpc>
            </a:pPr>
            <a:r>
              <a:rPr lang="ru-RU" sz="2000" b="1" dirty="0">
                <a:solidFill>
                  <a:srgbClr val="FF0000"/>
                </a:solidFill>
                <a:latin typeface="Arial" panose="020B0604020202020204" pitchFamily="34" charset="0"/>
                <a:ea typeface="Calibri" panose="020F0502020204030204" pitchFamily="34" charset="0"/>
              </a:rPr>
              <a:t>Ижевск</a:t>
            </a:r>
            <a:r>
              <a:rPr lang="ru-RU" sz="2000" dirty="0">
                <a:solidFill>
                  <a:srgbClr val="FF0000"/>
                </a:solidFill>
                <a:latin typeface="Arial" panose="020B0604020202020204" pitchFamily="34" charset="0"/>
                <a:ea typeface="Calibri" panose="020F0502020204030204" pitchFamily="34" charset="0"/>
              </a:rPr>
              <a:t> </a:t>
            </a:r>
            <a:r>
              <a:rPr lang="ru-RU" sz="2000" dirty="0">
                <a:latin typeface="Arial" panose="020B0604020202020204" pitchFamily="34" charset="0"/>
                <a:ea typeface="Calibri" panose="020F0502020204030204" pitchFamily="34" charset="0"/>
              </a:rPr>
              <a:t>занял </a:t>
            </a:r>
            <a:r>
              <a:rPr lang="en-US" sz="2000" dirty="0">
                <a:latin typeface="Arial" panose="020B0604020202020204" pitchFamily="34" charset="0"/>
                <a:ea typeface="Calibri" panose="020F0502020204030204" pitchFamily="34" charset="0"/>
              </a:rPr>
              <a:t>I </a:t>
            </a:r>
            <a:r>
              <a:rPr lang="ru-RU" sz="2000" dirty="0">
                <a:latin typeface="Arial" panose="020B0604020202020204" pitchFamily="34" charset="0"/>
                <a:ea typeface="Calibri" panose="020F0502020204030204" pitchFamily="34" charset="0"/>
              </a:rPr>
              <a:t>место </a:t>
            </a:r>
            <a:r>
              <a:rPr lang="ru-RU" sz="2000" dirty="0" smtClean="0">
                <a:latin typeface="Arial" panose="020B0604020202020204" pitchFamily="34" charset="0"/>
                <a:ea typeface="Calibri" panose="020F0502020204030204" pitchFamily="34" charset="0"/>
              </a:rPr>
              <a:t>в республиканском</a:t>
            </a:r>
            <a:r>
              <a:rPr lang="en-US" sz="2000" dirty="0" smtClean="0">
                <a:latin typeface="Arial" panose="020B0604020202020204" pitchFamily="34" charset="0"/>
                <a:ea typeface="Calibri" panose="020F0502020204030204" pitchFamily="34" charset="0"/>
              </a:rPr>
              <a:t> </a:t>
            </a:r>
            <a:r>
              <a:rPr lang="ru-RU" sz="2000" dirty="0" smtClean="0">
                <a:latin typeface="Arial" panose="020B0604020202020204" pitchFamily="34" charset="0"/>
                <a:ea typeface="Calibri" panose="020F0502020204030204" pitchFamily="34" charset="0"/>
              </a:rPr>
              <a:t>рейтинге </a:t>
            </a:r>
            <a:r>
              <a:rPr lang="ru-RU" sz="2000" dirty="0">
                <a:latin typeface="Arial" panose="020B0604020202020204" pitchFamily="34" charset="0"/>
                <a:ea typeface="Calibri" panose="020F0502020204030204" pitchFamily="34" charset="0"/>
              </a:rPr>
              <a:t>эффективности деятельности органов местного</a:t>
            </a:r>
            <a:r>
              <a:rPr lang="en-US" sz="2000" dirty="0">
                <a:latin typeface="Arial" panose="020B0604020202020204" pitchFamily="34" charset="0"/>
                <a:ea typeface="Calibri" panose="020F0502020204030204" pitchFamily="34" charset="0"/>
              </a:rPr>
              <a:t> </a:t>
            </a:r>
            <a:r>
              <a:rPr lang="ru-RU" sz="2000" dirty="0">
                <a:latin typeface="Arial" panose="020B0604020202020204" pitchFamily="34" charset="0"/>
                <a:ea typeface="Calibri" panose="020F0502020204030204" pitchFamily="34" charset="0"/>
              </a:rPr>
              <a:t>самоуправления в сфере общего и дополнительного</a:t>
            </a:r>
          </a:p>
          <a:p>
            <a:pPr>
              <a:lnSpc>
                <a:spcPts val="1900"/>
              </a:lnSpc>
            </a:pPr>
            <a:r>
              <a:rPr lang="ru-RU" sz="2000" dirty="0" smtClean="0">
                <a:latin typeface="Arial" panose="020B0604020202020204" pitchFamily="34" charset="0"/>
                <a:ea typeface="Calibri" panose="020F0502020204030204" pitchFamily="34" charset="0"/>
              </a:rPr>
              <a:t>образования</a:t>
            </a:r>
            <a:endParaRPr lang="ru-RU" sz="2000" dirty="0">
              <a:latin typeface="Arial" panose="020B0604020202020204" pitchFamily="34" charset="0"/>
              <a:ea typeface="Calibri" panose="020F0502020204030204" pitchFamily="34" charset="0"/>
            </a:endParaRPr>
          </a:p>
        </p:txBody>
      </p:sp>
      <p:pic>
        <p:nvPicPr>
          <p:cNvPr id="20" name="Рисунок 19"/>
          <p:cNvPicPr>
            <a:picLocks noChangeAspect="1"/>
          </p:cNvPicPr>
          <p:nvPr/>
        </p:nvPicPr>
        <p:blipFill rotWithShape="1">
          <a:blip r:embed="rId6" cstate="print">
            <a:extLst>
              <a:ext uri="{28A0092B-C50C-407E-A947-70E740481C1C}">
                <a14:useLocalDpi xmlns:a14="http://schemas.microsoft.com/office/drawing/2010/main" xmlns="" val="0"/>
              </a:ext>
            </a:extLst>
          </a:blip>
          <a:srcRect/>
          <a:stretch/>
        </p:blipFill>
        <p:spPr>
          <a:xfrm>
            <a:off x="1259632" y="3900026"/>
            <a:ext cx="504056" cy="504056"/>
          </a:xfrm>
          <a:prstGeom prst="rect">
            <a:avLst/>
          </a:prstGeom>
        </p:spPr>
      </p:pic>
      <p:sp>
        <p:nvSpPr>
          <p:cNvPr id="15" name="Прямоугольник 14"/>
          <p:cNvSpPr/>
          <p:nvPr/>
        </p:nvSpPr>
        <p:spPr>
          <a:xfrm>
            <a:off x="1979712" y="1484784"/>
            <a:ext cx="7034104" cy="861774"/>
          </a:xfrm>
          <a:prstGeom prst="rect">
            <a:avLst/>
          </a:prstGeom>
        </p:spPr>
        <p:txBody>
          <a:bodyPr wrap="square">
            <a:spAutoFit/>
          </a:bodyPr>
          <a:lstStyle/>
          <a:p>
            <a:pPr>
              <a:lnSpc>
                <a:spcPts val="2000"/>
              </a:lnSpc>
            </a:pPr>
            <a:r>
              <a:rPr lang="ru-RU" sz="2000" b="1" dirty="0">
                <a:solidFill>
                  <a:srgbClr val="FF0000"/>
                </a:solidFill>
                <a:latin typeface="Arial" panose="020B0604020202020204" pitchFamily="34" charset="0"/>
                <a:ea typeface="Calibri" panose="020F0502020204030204" pitchFamily="34" charset="0"/>
              </a:rPr>
              <a:t>Ижевск</a:t>
            </a:r>
            <a:r>
              <a:rPr lang="ru-RU" dirty="0">
                <a:solidFill>
                  <a:srgbClr val="FF0000"/>
                </a:solidFill>
                <a:latin typeface="PFAgoraSlabPro-Light"/>
              </a:rPr>
              <a:t> </a:t>
            </a:r>
            <a:r>
              <a:rPr lang="ru-RU" sz="2000" dirty="0">
                <a:latin typeface="Arial" panose="020B0604020202020204" pitchFamily="34" charset="0"/>
                <a:ea typeface="Calibri" panose="020F0502020204030204" pitchFamily="34" charset="0"/>
              </a:rPr>
              <a:t>одним из первых в России присоединился </a:t>
            </a:r>
            <a:r>
              <a:rPr lang="ru-RU" sz="2000" dirty="0" smtClean="0">
                <a:latin typeface="Arial" panose="020B0604020202020204" pitchFamily="34" charset="0"/>
                <a:ea typeface="Calibri" panose="020F0502020204030204" pitchFamily="34" charset="0"/>
              </a:rPr>
              <a:t/>
            </a:r>
            <a:br>
              <a:rPr lang="ru-RU" sz="2000" dirty="0" smtClean="0">
                <a:latin typeface="Arial" panose="020B0604020202020204" pitchFamily="34" charset="0"/>
                <a:ea typeface="Calibri" panose="020F0502020204030204" pitchFamily="34" charset="0"/>
              </a:rPr>
            </a:br>
            <a:r>
              <a:rPr lang="ru-RU" sz="2000" dirty="0" smtClean="0">
                <a:latin typeface="Arial" panose="020B0604020202020204" pitchFamily="34" charset="0"/>
                <a:ea typeface="Calibri" panose="020F0502020204030204" pitchFamily="34" charset="0"/>
              </a:rPr>
              <a:t>к </a:t>
            </a:r>
            <a:r>
              <a:rPr lang="ru-RU" sz="2000" dirty="0">
                <a:latin typeface="Arial" panose="020B0604020202020204" pitchFamily="34" charset="0"/>
                <a:ea typeface="Calibri" panose="020F0502020204030204" pitchFamily="34" charset="0"/>
              </a:rPr>
              <a:t>международному движению «Город, доброжелательный к детям»</a:t>
            </a:r>
          </a:p>
        </p:txBody>
      </p:sp>
      <p:pic>
        <p:nvPicPr>
          <p:cNvPr id="22" name="Рисунок 21"/>
          <p:cNvPicPr>
            <a:picLocks noChangeAspect="1"/>
          </p:cNvPicPr>
          <p:nvPr/>
        </p:nvPicPr>
        <p:blipFill rotWithShape="1">
          <a:blip r:embed="rId6" cstate="print">
            <a:extLst>
              <a:ext uri="{28A0092B-C50C-407E-A947-70E740481C1C}">
                <a14:useLocalDpi xmlns:a14="http://schemas.microsoft.com/office/drawing/2010/main" xmlns="" val="0"/>
              </a:ext>
            </a:extLst>
          </a:blip>
          <a:srcRect/>
          <a:stretch/>
        </p:blipFill>
        <p:spPr>
          <a:xfrm>
            <a:off x="1259632" y="1559850"/>
            <a:ext cx="504056" cy="504056"/>
          </a:xfrm>
          <a:prstGeom prst="rect">
            <a:avLst/>
          </a:prstGeom>
        </p:spPr>
      </p:pic>
      <p:sp>
        <p:nvSpPr>
          <p:cNvPr id="16" name="Прямоугольник 15"/>
          <p:cNvSpPr/>
          <p:nvPr/>
        </p:nvSpPr>
        <p:spPr>
          <a:xfrm>
            <a:off x="1979712" y="2391658"/>
            <a:ext cx="6840760" cy="605294"/>
          </a:xfrm>
          <a:prstGeom prst="rect">
            <a:avLst/>
          </a:prstGeom>
        </p:spPr>
        <p:txBody>
          <a:bodyPr wrap="square">
            <a:spAutoFit/>
          </a:bodyPr>
          <a:lstStyle/>
          <a:p>
            <a:pPr>
              <a:lnSpc>
                <a:spcPts val="2000"/>
              </a:lnSpc>
            </a:pPr>
            <a:r>
              <a:rPr lang="ru-RU" sz="2000" b="1" dirty="0">
                <a:solidFill>
                  <a:srgbClr val="FF0000"/>
                </a:solidFill>
                <a:latin typeface="Arial" panose="020B0604020202020204" pitchFamily="34" charset="0"/>
                <a:ea typeface="Calibri" panose="020F0502020204030204" pitchFamily="34" charset="0"/>
              </a:rPr>
              <a:t>Ижевск</a:t>
            </a:r>
            <a:r>
              <a:rPr lang="ru-RU" dirty="0" smtClean="0">
                <a:solidFill>
                  <a:srgbClr val="FF0000"/>
                </a:solidFill>
                <a:latin typeface="PFAgoraSlabPro-Light"/>
              </a:rPr>
              <a:t> </a:t>
            </a:r>
            <a:r>
              <a:rPr lang="ru-RU" sz="2000" dirty="0">
                <a:latin typeface="Arial" panose="020B0604020202020204" pitchFamily="34" charset="0"/>
                <a:ea typeface="Calibri" panose="020F0502020204030204" pitchFamily="34" charset="0"/>
              </a:rPr>
              <a:t>первый в России участник международного движения ВОЗ «Здоровые города»</a:t>
            </a:r>
          </a:p>
        </p:txBody>
      </p:sp>
      <p:pic>
        <p:nvPicPr>
          <p:cNvPr id="24" name="Рисунок 23"/>
          <p:cNvPicPr>
            <a:picLocks noChangeAspect="1"/>
          </p:cNvPicPr>
          <p:nvPr/>
        </p:nvPicPr>
        <p:blipFill rotWithShape="1">
          <a:blip r:embed="rId6" cstate="print">
            <a:extLst>
              <a:ext uri="{28A0092B-C50C-407E-A947-70E740481C1C}">
                <a14:useLocalDpi xmlns:a14="http://schemas.microsoft.com/office/drawing/2010/main" xmlns="" val="0"/>
              </a:ext>
            </a:extLst>
          </a:blip>
          <a:srcRect/>
          <a:stretch/>
        </p:blipFill>
        <p:spPr>
          <a:xfrm>
            <a:off x="1259632" y="2400358"/>
            <a:ext cx="504056" cy="504056"/>
          </a:xfrm>
          <a:prstGeom prst="rect">
            <a:avLst/>
          </a:prstGeom>
        </p:spPr>
      </p:pic>
      <p:pic>
        <p:nvPicPr>
          <p:cNvPr id="25" name="Рисунок 24"/>
          <p:cNvPicPr>
            <a:picLocks noChangeAspect="1"/>
          </p:cNvPicPr>
          <p:nvPr/>
        </p:nvPicPr>
        <p:blipFill rotWithShape="1">
          <a:blip r:embed="rId6" cstate="print">
            <a:extLst>
              <a:ext uri="{28A0092B-C50C-407E-A947-70E740481C1C}">
                <a14:useLocalDpi xmlns:a14="http://schemas.microsoft.com/office/drawing/2010/main" xmlns="" val="0"/>
              </a:ext>
            </a:extLst>
          </a:blip>
          <a:srcRect/>
          <a:stretch/>
        </p:blipFill>
        <p:spPr>
          <a:xfrm>
            <a:off x="1259632" y="3161489"/>
            <a:ext cx="504056" cy="504056"/>
          </a:xfrm>
          <a:prstGeom prst="rect">
            <a:avLst/>
          </a:prstGeom>
        </p:spPr>
      </p:pic>
      <p:sp>
        <p:nvSpPr>
          <p:cNvPr id="19" name="Прямоугольник 18"/>
          <p:cNvSpPr/>
          <p:nvPr/>
        </p:nvSpPr>
        <p:spPr>
          <a:xfrm>
            <a:off x="1957032" y="3140968"/>
            <a:ext cx="6968732" cy="606897"/>
          </a:xfrm>
          <a:prstGeom prst="rect">
            <a:avLst/>
          </a:prstGeom>
        </p:spPr>
        <p:txBody>
          <a:bodyPr wrap="square">
            <a:spAutoFit/>
          </a:bodyPr>
          <a:lstStyle/>
          <a:p>
            <a:pPr>
              <a:lnSpc>
                <a:spcPts val="2000"/>
              </a:lnSpc>
            </a:pPr>
            <a:r>
              <a:rPr lang="ru-RU" sz="2000" b="1" dirty="0">
                <a:solidFill>
                  <a:srgbClr val="FF0000"/>
                </a:solidFill>
                <a:latin typeface="Arial" panose="020B0604020202020204" pitchFamily="34" charset="0"/>
                <a:ea typeface="Calibri" panose="020F0502020204030204" pitchFamily="34" charset="0"/>
              </a:rPr>
              <a:t>Ижевск</a:t>
            </a:r>
            <a:r>
              <a:rPr lang="ru-RU" sz="2000" dirty="0">
                <a:solidFill>
                  <a:srgbClr val="FF0000"/>
                </a:solidFill>
                <a:latin typeface="PFAgoraSlabPro-Light"/>
              </a:rPr>
              <a:t> </a:t>
            </a:r>
            <a:r>
              <a:rPr lang="ru-RU" sz="2000" dirty="0" smtClean="0">
                <a:solidFill>
                  <a:srgbClr val="FF0000"/>
                </a:solidFill>
                <a:latin typeface="PFAgoraSlabPro-Light"/>
              </a:rPr>
              <a:t>– </a:t>
            </a:r>
            <a:r>
              <a:rPr lang="ru-RU" sz="2000" dirty="0">
                <a:latin typeface="PFAgoraSlabPro-Medium"/>
              </a:rPr>
              <a:t>победитель</a:t>
            </a:r>
            <a:r>
              <a:rPr lang="ru-RU" sz="2000" dirty="0" smtClean="0">
                <a:solidFill>
                  <a:srgbClr val="FF0000"/>
                </a:solidFill>
                <a:latin typeface="PFAgoraSlabPro-Light"/>
              </a:rPr>
              <a:t> </a:t>
            </a:r>
            <a:r>
              <a:rPr lang="ru-RU" sz="2000" dirty="0" smtClean="0">
                <a:latin typeface="PFAgoraSlabPro-Medium"/>
              </a:rPr>
              <a:t>конкурса городов России </a:t>
            </a:r>
            <a:br>
              <a:rPr lang="ru-RU" sz="2000" dirty="0" smtClean="0">
                <a:latin typeface="PFAgoraSlabPro-Medium"/>
              </a:rPr>
            </a:br>
            <a:r>
              <a:rPr lang="ru-RU" sz="2000" dirty="0" smtClean="0">
                <a:latin typeface="PFAgoraSlabPro-Medium"/>
              </a:rPr>
              <a:t>«</a:t>
            </a:r>
            <a:r>
              <a:rPr lang="ru-RU" sz="2000" dirty="0">
                <a:latin typeface="PFAgoraSlabPro-Medium"/>
              </a:rPr>
              <a:t>Дети разные важны!»</a:t>
            </a:r>
            <a:endParaRPr lang="ru-RU" sz="2000" dirty="0"/>
          </a:p>
        </p:txBody>
      </p:sp>
      <p:sp>
        <p:nvSpPr>
          <p:cNvPr id="2" name="Номер слайда 1"/>
          <p:cNvSpPr>
            <a:spLocks noGrp="1"/>
          </p:cNvSpPr>
          <p:nvPr>
            <p:ph type="sldNum" sz="quarter" idx="12"/>
          </p:nvPr>
        </p:nvSpPr>
        <p:spPr/>
        <p:txBody>
          <a:bodyPr/>
          <a:lstStyle/>
          <a:p>
            <a:fld id="{59858BFC-7ABF-405C-A98F-60EFEDCDB21F}" type="slidenum">
              <a:rPr lang="ru-RU" smtClean="0">
                <a:solidFill>
                  <a:prstClr val="black">
                    <a:tint val="75000"/>
                  </a:prstClr>
                </a:solidFill>
              </a:rPr>
              <a:pPr/>
              <a:t>4</a:t>
            </a:fld>
            <a:endParaRPr lang="ru-RU">
              <a:solidFill>
                <a:prstClr val="black">
                  <a:tint val="75000"/>
                </a:prstClr>
              </a:solidFill>
            </a:endParaRPr>
          </a:p>
        </p:txBody>
      </p:sp>
    </p:spTree>
    <p:extLst>
      <p:ext uri="{BB962C8B-B14F-4D97-AF65-F5344CB8AC3E}">
        <p14:creationId xmlns:p14="http://schemas.microsoft.com/office/powerpoint/2010/main" xmlns="" val="56391215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39784"/>
          </a:xfrm>
        </p:spPr>
        <p:txBody>
          <a:bodyPr>
            <a:normAutofit/>
          </a:bodyPr>
          <a:lstStyle/>
          <a:p>
            <a:r>
              <a:rPr lang="ru-RU" sz="1200" b="1" dirty="0" smtClean="0">
                <a:latin typeface="Times New Roman" pitchFamily="18" charset="0"/>
                <a:cs typeface="Times New Roman" pitchFamily="18" charset="0"/>
              </a:rPr>
              <a:t>Муниципальное образование «Город Ижевск»</a:t>
            </a:r>
            <a:endParaRPr lang="ru-RU" sz="1200" dirty="0"/>
          </a:p>
        </p:txBody>
      </p:sp>
      <p:sp>
        <p:nvSpPr>
          <p:cNvPr id="3" name="Содержимое 2"/>
          <p:cNvSpPr>
            <a:spLocks noGrp="1"/>
          </p:cNvSpPr>
          <p:nvPr>
            <p:ph idx="1"/>
          </p:nvPr>
        </p:nvSpPr>
        <p:spPr>
          <a:xfrm>
            <a:off x="457200" y="1500174"/>
            <a:ext cx="8472518" cy="5214974"/>
          </a:xfrm>
        </p:spPr>
        <p:txBody>
          <a:bodyPr>
            <a:normAutofit/>
          </a:bodyPr>
          <a:lstStyle/>
          <a:p>
            <a:pPr algn="just">
              <a:buNone/>
            </a:pPr>
            <a:r>
              <a:rPr lang="ru-RU" sz="12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На сайте муниципального образования «Город Ижевск» на главной странице создана  «Карта Ижевска» (Карта социальной доступности) (</a:t>
            </a:r>
            <a:r>
              <a:rPr lang="ru-RU" sz="1400" u="sng" dirty="0" smtClean="0">
                <a:latin typeface="Times New Roman" pitchFamily="18" charset="0"/>
                <a:cs typeface="Times New Roman" pitchFamily="18" charset="0"/>
                <a:hlinkClick r:id="rId2"/>
              </a:rPr>
              <a:t>http://www.izh.ru/i/map-view</a:t>
            </a:r>
            <a:r>
              <a:rPr lang="ru-RU" sz="1400" dirty="0" smtClean="0">
                <a:latin typeface="Times New Roman" pitchFamily="18" charset="0"/>
                <a:cs typeface="Times New Roman" pitchFamily="18" charset="0"/>
              </a:rPr>
              <a:t>). Раздел «Социальная карта» представляет собой электронный каталог объектов социальной инфраструктуры, в том числе учреждений, оказывающих слуги семьям с детьми и детям.</a:t>
            </a: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a:p>
        </p:txBody>
      </p:sp>
      <p:pic>
        <p:nvPicPr>
          <p:cNvPr id="4"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3"/>
          <a:srcRect/>
          <a:stretch>
            <a:fillRect/>
          </a:stretch>
        </p:blipFill>
        <p:spPr bwMode="auto">
          <a:xfrm>
            <a:off x="285720" y="142852"/>
            <a:ext cx="928662" cy="1160828"/>
          </a:xfrm>
          <a:prstGeom prst="rect">
            <a:avLst/>
          </a:prstGeom>
          <a:noFill/>
        </p:spPr>
      </p:pic>
      <p:pic>
        <p:nvPicPr>
          <p:cNvPr id="9" name="Рисунок 8"/>
          <p:cNvPicPr/>
          <p:nvPr/>
        </p:nvPicPr>
        <p:blipFill>
          <a:blip r:embed="rId4"/>
          <a:srcRect/>
          <a:stretch>
            <a:fillRect/>
          </a:stretch>
        </p:blipFill>
        <p:spPr bwMode="auto">
          <a:xfrm>
            <a:off x="1357290" y="2500306"/>
            <a:ext cx="6715172" cy="42148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200" b="1" dirty="0" smtClean="0">
                <a:latin typeface="Times New Roman" pitchFamily="18" charset="0"/>
                <a:cs typeface="Times New Roman" pitchFamily="18" charset="0"/>
              </a:rPr>
              <a:t>Муниципальное образование «Город Ижевск»</a:t>
            </a:r>
            <a:endParaRPr lang="ru-RU" sz="1200" dirty="0"/>
          </a:p>
        </p:txBody>
      </p:sp>
      <p:sp>
        <p:nvSpPr>
          <p:cNvPr id="3" name="Содержимое 2"/>
          <p:cNvSpPr>
            <a:spLocks noGrp="1"/>
          </p:cNvSpPr>
          <p:nvPr>
            <p:ph idx="1"/>
          </p:nvPr>
        </p:nvSpPr>
        <p:spPr>
          <a:xfrm>
            <a:off x="457200" y="1500174"/>
            <a:ext cx="8472518" cy="5214974"/>
          </a:xfrm>
        </p:spPr>
        <p:txBody>
          <a:bodyPr>
            <a:normAutofit/>
          </a:bodyPr>
          <a:lstStyle/>
          <a:p>
            <a:pPr>
              <a:buNone/>
            </a:pPr>
            <a:r>
              <a:rPr lang="ru-RU" sz="12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На сайте муниципального образования «Город Ижевск» на главной странице в разделе «Карта Ижевска» (</a:t>
            </a:r>
            <a:r>
              <a:rPr lang="ru-RU" sz="1400" u="sng" dirty="0" smtClean="0">
                <a:latin typeface="Times New Roman" pitchFamily="18" charset="0"/>
                <a:cs typeface="Times New Roman" pitchFamily="18" charset="0"/>
                <a:hlinkClick r:id="rId2"/>
              </a:rPr>
              <a:t>http://www.izh.ru/i/map-view</a:t>
            </a:r>
            <a:r>
              <a:rPr lang="ru-RU" sz="1400" dirty="0" smtClean="0">
                <a:latin typeface="Times New Roman" pitchFamily="18" charset="0"/>
                <a:cs typeface="Times New Roman" pitchFamily="18" charset="0"/>
              </a:rPr>
              <a:t>)  любой пользователь может легко  найти необходимое учреждение, например, школы, детские сады,  клубы по месту жительства, больницы и др., узнать месторасположение учреждения, режим работы и адрес официального сайта.</a:t>
            </a: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a:p>
        </p:txBody>
      </p:sp>
      <p:pic>
        <p:nvPicPr>
          <p:cNvPr id="4"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3"/>
          <a:srcRect/>
          <a:stretch>
            <a:fillRect/>
          </a:stretch>
        </p:blipFill>
        <p:spPr bwMode="auto">
          <a:xfrm>
            <a:off x="642910" y="428604"/>
            <a:ext cx="928662" cy="1160828"/>
          </a:xfrm>
          <a:prstGeom prst="rect">
            <a:avLst/>
          </a:prstGeom>
          <a:noFill/>
        </p:spPr>
      </p:pic>
      <p:pic>
        <p:nvPicPr>
          <p:cNvPr id="6" name="Рисунок 5"/>
          <p:cNvPicPr/>
          <p:nvPr/>
        </p:nvPicPr>
        <p:blipFill>
          <a:blip r:embed="rId4"/>
          <a:srcRect/>
          <a:stretch>
            <a:fillRect/>
          </a:stretch>
        </p:blipFill>
        <p:spPr bwMode="auto">
          <a:xfrm>
            <a:off x="857224" y="2500306"/>
            <a:ext cx="7072362" cy="43576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200" b="1" dirty="0" smtClean="0">
                <a:latin typeface="Times New Roman" pitchFamily="18" charset="0"/>
                <a:cs typeface="Times New Roman" pitchFamily="18" charset="0"/>
              </a:rPr>
              <a:t>Муниципальное образование «Город Ижевск»</a:t>
            </a:r>
            <a:endParaRPr lang="ru-RU" sz="1200" dirty="0"/>
          </a:p>
        </p:txBody>
      </p:sp>
      <p:sp>
        <p:nvSpPr>
          <p:cNvPr id="3" name="Содержимое 2"/>
          <p:cNvSpPr>
            <a:spLocks noGrp="1"/>
          </p:cNvSpPr>
          <p:nvPr>
            <p:ph idx="1"/>
          </p:nvPr>
        </p:nvSpPr>
        <p:spPr>
          <a:xfrm>
            <a:off x="457200" y="1500174"/>
            <a:ext cx="8472518" cy="5214974"/>
          </a:xfrm>
        </p:spPr>
        <p:txBody>
          <a:bodyPr>
            <a:normAutofit/>
          </a:bodyPr>
          <a:lstStyle/>
          <a:p>
            <a:pPr>
              <a:buNone/>
            </a:pPr>
            <a:r>
              <a:rPr lang="ru-RU" sz="12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Также на сайте муниципального образования «Город Ижевск» в разделе  «Карта Ижевска» (Карта социальной доступности) (</a:t>
            </a:r>
            <a:r>
              <a:rPr lang="ru-RU" sz="1400" u="sng" dirty="0" smtClean="0">
                <a:latin typeface="Times New Roman" pitchFamily="18" charset="0"/>
                <a:cs typeface="Times New Roman" pitchFamily="18" charset="0"/>
                <a:hlinkClick r:id="rId2"/>
              </a:rPr>
              <a:t>http://www.izh.ru/i/map-view</a:t>
            </a:r>
            <a:r>
              <a:rPr lang="ru-RU" sz="1400" dirty="0" smtClean="0">
                <a:latin typeface="Times New Roman" pitchFamily="18" charset="0"/>
                <a:cs typeface="Times New Roman" pitchFamily="18" charset="0"/>
              </a:rPr>
              <a:t>) можно  ознакомиться с «Картой  летнего отдыха детей»,  где представлена  информация  по всем лагерям с дневным пребыванием детей, профильным сменам в лагерях, палаточным лагерям, открытым спортивным площадкам.</a:t>
            </a: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a:p>
        </p:txBody>
      </p:sp>
      <p:pic>
        <p:nvPicPr>
          <p:cNvPr id="4"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3"/>
          <a:srcRect/>
          <a:stretch>
            <a:fillRect/>
          </a:stretch>
        </p:blipFill>
        <p:spPr bwMode="auto">
          <a:xfrm>
            <a:off x="642910" y="428604"/>
            <a:ext cx="928662" cy="1160828"/>
          </a:xfrm>
          <a:prstGeom prst="rect">
            <a:avLst/>
          </a:prstGeom>
          <a:noFill/>
        </p:spPr>
      </p:pic>
      <p:pic>
        <p:nvPicPr>
          <p:cNvPr id="6" name="Рисунок 5"/>
          <p:cNvPicPr/>
          <p:nvPr/>
        </p:nvPicPr>
        <p:blipFill>
          <a:blip r:embed="rId4"/>
          <a:srcRect/>
          <a:stretch>
            <a:fillRect/>
          </a:stretch>
        </p:blipFill>
        <p:spPr bwMode="auto">
          <a:xfrm>
            <a:off x="500034" y="2428868"/>
            <a:ext cx="7715304" cy="44291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200" b="1" dirty="0" smtClean="0">
                <a:latin typeface="Times New Roman" pitchFamily="18" charset="0"/>
                <a:cs typeface="Times New Roman" pitchFamily="18" charset="0"/>
              </a:rPr>
              <a:t>Муниципальное образование «Город Ижевск»</a:t>
            </a:r>
            <a:endParaRPr lang="ru-RU" sz="1200" dirty="0"/>
          </a:p>
        </p:txBody>
      </p:sp>
      <p:sp>
        <p:nvSpPr>
          <p:cNvPr id="3" name="Содержимое 2"/>
          <p:cNvSpPr>
            <a:spLocks noGrp="1"/>
          </p:cNvSpPr>
          <p:nvPr>
            <p:ph idx="1"/>
          </p:nvPr>
        </p:nvSpPr>
        <p:spPr>
          <a:xfrm>
            <a:off x="457200" y="1500174"/>
            <a:ext cx="8401080" cy="5357826"/>
          </a:xfrm>
        </p:spPr>
        <p:txBody>
          <a:bodyPr>
            <a:normAutofit/>
          </a:bodyPr>
          <a:lstStyle/>
          <a:p>
            <a:pPr>
              <a:buNone/>
            </a:pPr>
            <a:r>
              <a:rPr lang="ru-RU" sz="1400" dirty="0" smtClean="0">
                <a:latin typeface="Times New Roman" pitchFamily="18" charset="0"/>
                <a:cs typeface="Times New Roman" pitchFamily="18" charset="0"/>
              </a:rPr>
              <a:t>                    На сайте муниципального образования «Город Ижевск» в разделе «Жителям», «Образование» (</a:t>
            </a:r>
            <a:r>
              <a:rPr lang="ru-RU" sz="1400" u="sng" dirty="0" smtClean="0">
                <a:latin typeface="Times New Roman" pitchFamily="18" charset="0"/>
                <a:cs typeface="Times New Roman" pitchFamily="18" charset="0"/>
                <a:hlinkClick r:id="rId2"/>
              </a:rPr>
              <a:t>http://www.izh.ru/i/info/16074.html</a:t>
            </a:r>
            <a:r>
              <a:rPr lang="ru-RU" sz="1400" dirty="0" smtClean="0">
                <a:latin typeface="Times New Roman" pitchFamily="18" charset="0"/>
                <a:cs typeface="Times New Roman" pitchFamily="18" charset="0"/>
              </a:rPr>
              <a:t>) размещена информация о дошкольных учреждениях, образовательных учреждениях и учреждениях дополнительного образования.</a:t>
            </a:r>
          </a:p>
          <a:p>
            <a:pPr>
              <a:buNone/>
            </a:pPr>
            <a:endParaRPr lang="ru-RU" sz="1400" dirty="0" smtClean="0">
              <a:latin typeface="Times New Roman" pitchFamily="18" charset="0"/>
              <a:cs typeface="Times New Roman" pitchFamily="18" charset="0"/>
            </a:endParaRPr>
          </a:p>
          <a:p>
            <a:pPr>
              <a:buNone/>
            </a:pPr>
            <a:r>
              <a:rPr lang="ru-RU" sz="1400" dirty="0" smtClean="0">
                <a:latin typeface="Times New Roman" pitchFamily="18" charset="0"/>
                <a:cs typeface="Times New Roman" pitchFamily="18" charset="0"/>
              </a:rPr>
              <a:t> </a:t>
            </a:r>
          </a:p>
          <a:p>
            <a:pPr>
              <a:buNone/>
            </a:pPr>
            <a:endParaRPr lang="ru-RU" sz="1400" dirty="0"/>
          </a:p>
        </p:txBody>
      </p:sp>
      <p:pic>
        <p:nvPicPr>
          <p:cNvPr id="4"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3"/>
          <a:srcRect/>
          <a:stretch>
            <a:fillRect/>
          </a:stretch>
        </p:blipFill>
        <p:spPr bwMode="auto">
          <a:xfrm>
            <a:off x="642910" y="428604"/>
            <a:ext cx="928662" cy="1160828"/>
          </a:xfrm>
          <a:prstGeom prst="rect">
            <a:avLst/>
          </a:prstGeom>
          <a:noFill/>
        </p:spPr>
      </p:pic>
      <p:pic>
        <p:nvPicPr>
          <p:cNvPr id="8" name="Рисунок 7"/>
          <p:cNvPicPr/>
          <p:nvPr/>
        </p:nvPicPr>
        <p:blipFill>
          <a:blip r:embed="rId4"/>
          <a:srcRect/>
          <a:stretch>
            <a:fillRect/>
          </a:stretch>
        </p:blipFill>
        <p:spPr bwMode="auto">
          <a:xfrm>
            <a:off x="857224" y="2285992"/>
            <a:ext cx="7143800" cy="45720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200" b="1" dirty="0" smtClean="0">
                <a:latin typeface="Times New Roman" pitchFamily="18" charset="0"/>
                <a:cs typeface="Times New Roman" pitchFamily="18" charset="0"/>
              </a:rPr>
              <a:t>Муниципальное образование «Город Ижевск»</a:t>
            </a:r>
            <a:endParaRPr lang="ru-RU" sz="1200" dirty="0"/>
          </a:p>
        </p:txBody>
      </p:sp>
      <p:sp>
        <p:nvSpPr>
          <p:cNvPr id="3" name="Содержимое 2"/>
          <p:cNvSpPr>
            <a:spLocks noGrp="1"/>
          </p:cNvSpPr>
          <p:nvPr>
            <p:ph idx="1"/>
          </p:nvPr>
        </p:nvSpPr>
        <p:spPr>
          <a:xfrm>
            <a:off x="457200" y="1500174"/>
            <a:ext cx="8229600" cy="4625989"/>
          </a:xfrm>
        </p:spPr>
        <p:txBody>
          <a:bodyPr>
            <a:normAutofit/>
          </a:bodyPr>
          <a:lstStyle/>
          <a:p>
            <a:pPr algn="just">
              <a:buNone/>
            </a:pPr>
            <a:r>
              <a:rPr lang="ru-RU" sz="1400" dirty="0" smtClean="0">
                <a:latin typeface="Times New Roman" pitchFamily="18" charset="0"/>
                <a:cs typeface="Times New Roman" pitchFamily="18" charset="0"/>
              </a:rPr>
              <a:t>                     </a:t>
            </a:r>
            <a:r>
              <a:rPr lang="ru-RU" sz="1400" b="1" dirty="0" smtClean="0">
                <a:latin typeface="Times New Roman" pitchFamily="18" charset="0"/>
                <a:cs typeface="Times New Roman" pitchFamily="18" charset="0"/>
              </a:rPr>
              <a:t>Дошкольное образование города Ижевска представлено трехуровневой системой дошкольного образования, которое продолжает качественно развиваться, учитывая новые социально-экономические тенденции, происходящие в государстве.</a:t>
            </a:r>
          </a:p>
          <a:p>
            <a:pPr marL="514350" indent="-514350">
              <a:buNone/>
            </a:pPr>
            <a:r>
              <a:rPr lang="ru-RU" sz="1400" dirty="0" smtClean="0">
                <a:latin typeface="Times New Roman" pitchFamily="18" charset="0"/>
                <a:cs typeface="Times New Roman" pitchFamily="18" charset="0"/>
              </a:rPr>
              <a:t>         - Управление дошкольного образования и воспитания Администрации города Ижевска</a:t>
            </a:r>
          </a:p>
          <a:p>
            <a:pPr marL="514350" indent="-514350">
              <a:buNone/>
            </a:pPr>
            <a:r>
              <a:rPr lang="ru-RU" sz="1400" dirty="0" smtClean="0">
                <a:latin typeface="Times New Roman" pitchFamily="18" charset="0"/>
                <a:cs typeface="Times New Roman" pitchFamily="18" charset="0"/>
              </a:rPr>
              <a:t>         - 5 МКУ «</a:t>
            </a:r>
            <a:r>
              <a:rPr lang="ru-RU" sz="1400" dirty="0" err="1" smtClean="0">
                <a:latin typeface="Times New Roman" pitchFamily="18" charset="0"/>
                <a:cs typeface="Times New Roman" pitchFamily="18" charset="0"/>
              </a:rPr>
              <a:t>ЦДОиВ</a:t>
            </a:r>
            <a:r>
              <a:rPr lang="ru-RU" sz="1400" dirty="0" smtClean="0">
                <a:latin typeface="Times New Roman" pitchFamily="18" charset="0"/>
                <a:cs typeface="Times New Roman" pitchFamily="18" charset="0"/>
              </a:rPr>
              <a:t> – ЦБ» районов города Ижевска </a:t>
            </a:r>
          </a:p>
          <a:p>
            <a:pPr marL="514350" indent="-514350">
              <a:buNone/>
            </a:pPr>
            <a:r>
              <a:rPr lang="ru-RU" sz="1400" dirty="0" smtClean="0">
                <a:latin typeface="Times New Roman" pitchFamily="18" charset="0"/>
                <a:cs typeface="Times New Roman" pitchFamily="18" charset="0"/>
              </a:rPr>
              <a:t>         - 203 МДОУ,  из них 183 бюджетных, 19 автономных и 1 казенное.</a:t>
            </a:r>
          </a:p>
          <a:p>
            <a:pPr>
              <a:buNone/>
            </a:pPr>
            <a:r>
              <a:rPr lang="ru-RU" sz="1400" dirty="0" smtClean="0">
                <a:latin typeface="Times New Roman" pitchFamily="18" charset="0"/>
                <a:cs typeface="Times New Roman" pitchFamily="18" charset="0"/>
              </a:rPr>
              <a:t>                   Сеть муниципальных детских садов города разнообразна. Родители осуществляют выбор детского сада, учитывая состояние здоровья детей, индивидуальные особенности и потребности.</a:t>
            </a:r>
          </a:p>
          <a:p>
            <a:pPr>
              <a:buNone/>
            </a:pPr>
            <a:r>
              <a:rPr lang="ru-RU" sz="1400" dirty="0" smtClean="0">
                <a:latin typeface="Times New Roman" pitchFamily="18" charset="0"/>
                <a:cs typeface="Times New Roman" pitchFamily="18" charset="0"/>
              </a:rPr>
              <a:t>        Из 203 МДОУ  - 175 МДОУ </a:t>
            </a:r>
            <a:r>
              <a:rPr lang="ru-RU" sz="1400" dirty="0" err="1" smtClean="0">
                <a:latin typeface="Times New Roman" pitchFamily="18" charset="0"/>
                <a:cs typeface="Times New Roman" pitchFamily="18" charset="0"/>
              </a:rPr>
              <a:t>общеразвивающей</a:t>
            </a:r>
            <a:r>
              <a:rPr lang="ru-RU" sz="1400" dirty="0" smtClean="0">
                <a:latin typeface="Times New Roman" pitchFamily="18" charset="0"/>
                <a:cs typeface="Times New Roman" pitchFamily="18" charset="0"/>
              </a:rPr>
              <a:t> направленности и 28 МДОУ компенсирующей направленности.</a:t>
            </a:r>
          </a:p>
          <a:p>
            <a:pPr>
              <a:buNone/>
            </a:pPr>
            <a:endParaRPr lang="ru-RU" sz="1400" dirty="0" smtClean="0">
              <a:latin typeface="Times New Roman" pitchFamily="18" charset="0"/>
              <a:cs typeface="Times New Roman" pitchFamily="18" charset="0"/>
            </a:endParaRPr>
          </a:p>
          <a:p>
            <a:pPr>
              <a:buNone/>
            </a:pPr>
            <a:endParaRPr lang="ru-RU" sz="1400" dirty="0" smtClean="0">
              <a:latin typeface="Times New Roman" pitchFamily="18" charset="0"/>
              <a:cs typeface="Times New Roman" pitchFamily="18" charset="0"/>
            </a:endParaRPr>
          </a:p>
          <a:p>
            <a:pPr>
              <a:buNone/>
            </a:pPr>
            <a:endParaRPr lang="ru-RU" sz="1400" dirty="0"/>
          </a:p>
        </p:txBody>
      </p:sp>
      <p:pic>
        <p:nvPicPr>
          <p:cNvPr id="4" name="Picture 3" descr="C:\Documents and Settings\fin-8.USPN\Рабочий стол\марина тенсина\интернет-сайт\фото\19__upload_iblock_4ba_4ba5866d3069ed656ee634f7b40243d7.jpg"/>
          <p:cNvPicPr>
            <a:picLocks noChangeAspect="1" noChangeArrowheads="1"/>
          </p:cNvPicPr>
          <p:nvPr/>
        </p:nvPicPr>
        <p:blipFill>
          <a:blip r:embed="rId2"/>
          <a:srcRect/>
          <a:stretch>
            <a:fillRect/>
          </a:stretch>
        </p:blipFill>
        <p:spPr bwMode="auto">
          <a:xfrm>
            <a:off x="642910" y="428604"/>
            <a:ext cx="928662" cy="1160828"/>
          </a:xfrm>
          <a:prstGeom prst="rect">
            <a:avLst/>
          </a:prstGeom>
          <a:noFill/>
        </p:spPr>
      </p:pic>
      <p:pic>
        <p:nvPicPr>
          <p:cNvPr id="6" name="Рисунок 5" descr="http://www.izh.ru/res_ru/0_news_18122_1.png"/>
          <p:cNvPicPr/>
          <p:nvPr/>
        </p:nvPicPr>
        <p:blipFill>
          <a:blip r:embed="rId3"/>
          <a:srcRect/>
          <a:stretch>
            <a:fillRect/>
          </a:stretch>
        </p:blipFill>
        <p:spPr bwMode="auto">
          <a:xfrm>
            <a:off x="642910" y="4143380"/>
            <a:ext cx="2571768" cy="2714620"/>
          </a:xfrm>
          <a:prstGeom prst="rect">
            <a:avLst/>
          </a:prstGeom>
          <a:noFill/>
          <a:ln w="9525">
            <a:noFill/>
            <a:miter lim="800000"/>
            <a:headEnd/>
            <a:tailEnd/>
          </a:ln>
        </p:spPr>
      </p:pic>
      <p:pic>
        <p:nvPicPr>
          <p:cNvPr id="7" name="Рисунок 6" descr="http://www.izh.ru/res_ru/0_mediagal_17776_1.png"/>
          <p:cNvPicPr/>
          <p:nvPr/>
        </p:nvPicPr>
        <p:blipFill>
          <a:blip r:embed="rId4"/>
          <a:srcRect/>
          <a:stretch>
            <a:fillRect/>
          </a:stretch>
        </p:blipFill>
        <p:spPr bwMode="auto">
          <a:xfrm>
            <a:off x="3357554" y="4071942"/>
            <a:ext cx="5000660" cy="27860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782</TotalTime>
  <Words>2254</Words>
  <PresentationFormat>Экран (4:3)</PresentationFormat>
  <Paragraphs>289</Paragraphs>
  <Slides>36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36</vt:i4>
      </vt:variant>
    </vt:vector>
  </HeadingPairs>
  <TitlesOfParts>
    <vt:vector size="37" baseType="lpstr">
      <vt:lpstr>Тема Office</vt:lpstr>
      <vt:lpstr>Отчет муниципального образования «Город Ижевск»  по исполнению конкурсного задания № 1</vt:lpstr>
      <vt:lpstr>Муниципальное образование «Город Ижевск»</vt:lpstr>
      <vt:lpstr> Муниципальное образование  «Город Ижевск»</vt:lpstr>
      <vt:lpstr>Слайд 4</vt:lpstr>
      <vt:lpstr>Муниципальное образование «Город Ижевск»</vt:lpstr>
      <vt:lpstr>Муниципальное образование «Город Ижевск»</vt:lpstr>
      <vt:lpstr>Муниципальное образование «Город Ижевск»</vt:lpstr>
      <vt:lpstr>Муниципальное образование «Город Ижевск»</vt:lpstr>
      <vt:lpstr>Муниципальное образование «Город Ижевск»</vt:lpstr>
      <vt:lpstr>Муниципальное образование «Город Ижевск»</vt:lpstr>
      <vt:lpstr>Муниципальное образование «Город Ижевск»</vt:lpstr>
      <vt:lpstr>Слайд 12</vt:lpstr>
      <vt:lpstr>Муниципальное образование «Город Ижевск»</vt:lpstr>
      <vt:lpstr>Муниципальное образование «Город Ижевск»</vt:lpstr>
      <vt:lpstr>Муниципальное образование «Город Ижевск»</vt:lpstr>
      <vt:lpstr>Муниципальное образование «Город Ижевск»</vt:lpstr>
      <vt:lpstr>Муниципальное образование «Город Ижевск»</vt:lpstr>
      <vt:lpstr>Муниципальное образование «Город Ижевск»</vt:lpstr>
      <vt:lpstr>Муниципальное образование «Город Ижевск»</vt:lpstr>
      <vt:lpstr>Муниципальное образование «Город Ижевск»</vt:lpstr>
      <vt:lpstr>Муниципальное образование «Город Ижевск»</vt:lpstr>
      <vt:lpstr>Муниципальное образование «Город Ижевск»</vt:lpstr>
      <vt:lpstr>Муниципальное образование «Город Ижевск»</vt:lpstr>
      <vt:lpstr>Муниципальное образование «Город Ижевск»</vt:lpstr>
      <vt:lpstr> http://dgb3neiron.ru</vt:lpstr>
      <vt:lpstr>Муниципальное образование «Город Ижевск»</vt:lpstr>
      <vt:lpstr>Муниципальное образование «Город Ижевск»</vt:lpstr>
      <vt:lpstr>Муниципальное образование «Город Ижевск»</vt:lpstr>
      <vt:lpstr>Муниципальное образование «Город Ижевск»</vt:lpstr>
      <vt:lpstr>Муниципальное образование «Город Ижевск»</vt:lpstr>
      <vt:lpstr>Муниципальное образование «Город Ижевск»</vt:lpstr>
      <vt:lpstr>Муниципальное образование «Город Ижевск»</vt:lpstr>
      <vt:lpstr>Слайд 33</vt:lpstr>
      <vt:lpstr>Слайд 34</vt:lpstr>
      <vt:lpstr>На базе РЦПППН «Берег» создан Центр по развитию семейных форм устройства детей-сирот и детей, оставшихся без попечения родителей,      действующий на основании Соглашения №1 от 23.09.2009г. между Администрацией МО «Город Ижевск» и муниципальным учреждением «Центр психолого-педагогической помощи населению «Берег» города Ижевска» о реализации части государственных полномочий по опеке и попечительству в отношении несовершеннолетних.    </vt:lpstr>
      <vt:lpstr>Слайд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Управление по социальной поддержке населения, делам семьи, материнства и детства Администрации города Ижевска</dc:title>
  <cp:lastModifiedBy>Чигвинцева_ГА</cp:lastModifiedBy>
  <cp:revision>168</cp:revision>
  <dcterms:modified xsi:type="dcterms:W3CDTF">2015-10-29T09:58:03Z</dcterms:modified>
</cp:coreProperties>
</file>